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49"/>
  </p:notesMasterIdLst>
  <p:handoutMasterIdLst>
    <p:handoutMasterId r:id="rId50"/>
  </p:handoutMasterIdLst>
  <p:sldIdLst>
    <p:sldId id="293" r:id="rId2"/>
    <p:sldId id="318" r:id="rId3"/>
    <p:sldId id="1336" r:id="rId4"/>
    <p:sldId id="1309" r:id="rId5"/>
    <p:sldId id="328" r:id="rId6"/>
    <p:sldId id="295" r:id="rId7"/>
    <p:sldId id="326" r:id="rId8"/>
    <p:sldId id="1337" r:id="rId9"/>
    <p:sldId id="327" r:id="rId10"/>
    <p:sldId id="1311" r:id="rId11"/>
    <p:sldId id="329" r:id="rId12"/>
    <p:sldId id="1312" r:id="rId13"/>
    <p:sldId id="333" r:id="rId14"/>
    <p:sldId id="353" r:id="rId15"/>
    <p:sldId id="334" r:id="rId16"/>
    <p:sldId id="336" r:id="rId17"/>
    <p:sldId id="335" r:id="rId18"/>
    <p:sldId id="1313" r:id="rId19"/>
    <p:sldId id="511" r:id="rId20"/>
    <p:sldId id="344" r:id="rId21"/>
    <p:sldId id="1314" r:id="rId22"/>
    <p:sldId id="1315" r:id="rId23"/>
    <p:sldId id="337" r:id="rId24"/>
    <p:sldId id="338" r:id="rId25"/>
    <p:sldId id="341" r:id="rId26"/>
    <p:sldId id="342" r:id="rId27"/>
    <p:sldId id="340" r:id="rId28"/>
    <p:sldId id="363" r:id="rId29"/>
    <p:sldId id="1316" r:id="rId30"/>
    <p:sldId id="1335" r:id="rId31"/>
    <p:sldId id="1324" r:id="rId32"/>
    <p:sldId id="1325" r:id="rId33"/>
    <p:sldId id="1327" r:id="rId34"/>
    <p:sldId id="1328" r:id="rId35"/>
    <p:sldId id="346" r:id="rId36"/>
    <p:sldId id="347" r:id="rId37"/>
    <p:sldId id="1329" r:id="rId38"/>
    <p:sldId id="565" r:id="rId39"/>
    <p:sldId id="566" r:id="rId40"/>
    <p:sldId id="1330" r:id="rId41"/>
    <p:sldId id="1332" r:id="rId42"/>
    <p:sldId id="1331" r:id="rId43"/>
    <p:sldId id="1333" r:id="rId44"/>
    <p:sldId id="1334" r:id="rId45"/>
    <p:sldId id="581" r:id="rId46"/>
    <p:sldId id="1338" r:id="rId47"/>
    <p:sldId id="312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C8F5"/>
    <a:srgbClr val="333333"/>
    <a:srgbClr val="616161"/>
    <a:srgbClr val="492E8A"/>
    <a:srgbClr val="F3981F"/>
    <a:srgbClr val="0D6F97"/>
    <a:srgbClr val="F15C5D"/>
    <a:srgbClr val="4DC1B8"/>
    <a:srgbClr val="3F80CD"/>
    <a:srgbClr val="A60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8"/>
    <p:restoredTop sz="86236" autoAdjust="0"/>
  </p:normalViewPr>
  <p:slideViewPr>
    <p:cSldViewPr snapToGrid="0" snapToObjects="1">
      <p:cViewPr varScale="1">
        <p:scale>
          <a:sx n="117" d="100"/>
          <a:sy n="117" d="100"/>
        </p:scale>
        <p:origin x="192" y="5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31C7A-50BF-4D87-A121-C15DB0170B44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D847E1-695D-4D6C-A665-30C1EB1D49E1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0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100" b="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NETCONF </a:t>
          </a:r>
        </a:p>
      </dgm:t>
    </dgm:pt>
    <dgm:pt modelId="{5D952A27-E96C-45FB-998F-EF455B7BDE85}" type="parTrans" cxnId="{6975E667-EC99-423C-BE9B-D8804F8F916E}">
      <dgm:prSet/>
      <dgm:spPr/>
      <dgm:t>
        <a:bodyPr/>
        <a:lstStyle/>
        <a:p>
          <a:endParaRPr lang="en-US" sz="800"/>
        </a:p>
      </dgm:t>
    </dgm:pt>
    <dgm:pt modelId="{8F32FB6F-0804-4439-9D90-67F1AAD78023}" type="sibTrans" cxnId="{6975E667-EC99-423C-BE9B-D8804F8F916E}">
      <dgm:prSet/>
      <dgm:spPr/>
      <dgm:t>
        <a:bodyPr/>
        <a:lstStyle/>
        <a:p>
          <a:endParaRPr lang="en-US" sz="800"/>
        </a:p>
      </dgm:t>
    </dgm:pt>
    <dgm:pt modelId="{44B82A0E-7529-9B40-99EE-94D38AA1AFE1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1103357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100" b="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RESTCONF</a:t>
          </a:r>
        </a:p>
      </dgm:t>
    </dgm:pt>
    <dgm:pt modelId="{7EB28CB7-E150-C849-9441-9172E2009068}" type="parTrans" cxnId="{4D83A5A1-694A-D34D-B243-1071666B8BC5}">
      <dgm:prSet/>
      <dgm:spPr/>
      <dgm:t>
        <a:bodyPr/>
        <a:lstStyle/>
        <a:p>
          <a:endParaRPr lang="en-US"/>
        </a:p>
      </dgm:t>
    </dgm:pt>
    <dgm:pt modelId="{9CFEB0C0-C372-604D-B5D6-EDD47D629FC2}" type="sibTrans" cxnId="{4D83A5A1-694A-D34D-B243-1071666B8BC5}">
      <dgm:prSet/>
      <dgm:spPr/>
      <dgm:t>
        <a:bodyPr/>
        <a:lstStyle/>
        <a:p>
          <a:endParaRPr lang="en-US"/>
        </a:p>
      </dgm:t>
    </dgm:pt>
    <dgm:pt modelId="{8863228D-5D06-7C47-82DE-8FBF9F3979C7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2204186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100" b="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gRPC</a:t>
          </a:r>
        </a:p>
      </dgm:t>
    </dgm:pt>
    <dgm:pt modelId="{A1B9A504-E779-D943-937A-B33B6918DCE6}" type="parTrans" cxnId="{4E374CD9-7465-3D4C-B234-A56D1144CD45}">
      <dgm:prSet/>
      <dgm:spPr/>
      <dgm:t>
        <a:bodyPr/>
        <a:lstStyle/>
        <a:p>
          <a:endParaRPr lang="en-US"/>
        </a:p>
      </dgm:t>
    </dgm:pt>
    <dgm:pt modelId="{6872D19E-5600-394E-BDCC-98A1D7E37967}" type="sibTrans" cxnId="{4E374CD9-7465-3D4C-B234-A56D1144CD45}">
      <dgm:prSet/>
      <dgm:spPr/>
      <dgm:t>
        <a:bodyPr/>
        <a:lstStyle/>
        <a:p>
          <a:endParaRPr lang="en-US"/>
        </a:p>
      </dgm:t>
    </dgm:pt>
    <dgm:pt modelId="{A193551C-62E9-4B5B-B9E4-6D5296EA080D}" type="pres">
      <dgm:prSet presAssocID="{70731C7A-50BF-4D87-A121-C15DB0170B4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A3446E-FFBC-8A4A-AC7D-1DB410186F0E}" type="pres">
      <dgm:prSet presAssocID="{65D847E1-695D-4D6C-A665-30C1EB1D49E1}" presName="vertOne" presStyleCnt="0"/>
      <dgm:spPr/>
    </dgm:pt>
    <dgm:pt modelId="{8BF1FF6A-7BC1-024B-B10F-CB602A92B7A9}" type="pres">
      <dgm:prSet presAssocID="{65D847E1-695D-4D6C-A665-30C1EB1D49E1}" presName="txOne" presStyleLbl="node0" presStyleIdx="0" presStyleCnt="3" custFlipVert="0" custScaleY="60000" custLinFactNeighborX="-1551">
        <dgm:presLayoutVars>
          <dgm:chPref val="3"/>
        </dgm:presLayoutVars>
      </dgm:prSet>
      <dgm:spPr/>
    </dgm:pt>
    <dgm:pt modelId="{F87966B2-EBB6-0640-A854-9985AAD4C41B}" type="pres">
      <dgm:prSet presAssocID="{65D847E1-695D-4D6C-A665-30C1EB1D49E1}" presName="horzOne" presStyleCnt="0"/>
      <dgm:spPr/>
    </dgm:pt>
    <dgm:pt modelId="{E3CACF04-B592-7943-AAF0-1F824FF778F2}" type="pres">
      <dgm:prSet presAssocID="{8F32FB6F-0804-4439-9D90-67F1AAD78023}" presName="sibSpaceOne" presStyleCnt="0"/>
      <dgm:spPr/>
    </dgm:pt>
    <dgm:pt modelId="{9B879666-ADF0-2941-96E9-9C627CA24D27}" type="pres">
      <dgm:prSet presAssocID="{44B82A0E-7529-9B40-99EE-94D38AA1AFE1}" presName="vertOne" presStyleCnt="0"/>
      <dgm:spPr/>
    </dgm:pt>
    <dgm:pt modelId="{4F13BF3C-7074-0F4B-AFE6-CA770841CBAE}" type="pres">
      <dgm:prSet presAssocID="{44B82A0E-7529-9B40-99EE-94D38AA1AFE1}" presName="txOne" presStyleLbl="node0" presStyleIdx="1" presStyleCnt="3" custScaleY="60000" custLinFactNeighborX="-9120">
        <dgm:presLayoutVars>
          <dgm:chPref val="3"/>
        </dgm:presLayoutVars>
      </dgm:prSet>
      <dgm:spPr/>
    </dgm:pt>
    <dgm:pt modelId="{35DEAC56-CF4D-F346-AF79-88B5610D5B07}" type="pres">
      <dgm:prSet presAssocID="{44B82A0E-7529-9B40-99EE-94D38AA1AFE1}" presName="horzOne" presStyleCnt="0"/>
      <dgm:spPr/>
    </dgm:pt>
    <dgm:pt modelId="{2CEAB03D-4E69-714A-B0B9-1CA9FD4AB6A9}" type="pres">
      <dgm:prSet presAssocID="{9CFEB0C0-C372-604D-B5D6-EDD47D629FC2}" presName="sibSpaceOne" presStyleCnt="0"/>
      <dgm:spPr/>
    </dgm:pt>
    <dgm:pt modelId="{9B3E818C-8DCB-B745-BA3A-666D61B42FB7}" type="pres">
      <dgm:prSet presAssocID="{8863228D-5D06-7C47-82DE-8FBF9F3979C7}" presName="vertOne" presStyleCnt="0"/>
      <dgm:spPr/>
    </dgm:pt>
    <dgm:pt modelId="{317D89C6-C471-AA4C-95A5-C27F01FEDA69}" type="pres">
      <dgm:prSet presAssocID="{8863228D-5D06-7C47-82DE-8FBF9F3979C7}" presName="txOne" presStyleLbl="node0" presStyleIdx="2" presStyleCnt="3" custScaleY="60000" custLinFactNeighborX="-18240">
        <dgm:presLayoutVars>
          <dgm:chPref val="3"/>
        </dgm:presLayoutVars>
      </dgm:prSet>
      <dgm:spPr/>
    </dgm:pt>
    <dgm:pt modelId="{5CABA1D6-5373-1542-BD46-AF1F92D7645D}" type="pres">
      <dgm:prSet presAssocID="{8863228D-5D06-7C47-82DE-8FBF9F3979C7}" presName="horzOne" presStyleCnt="0"/>
      <dgm:spPr/>
    </dgm:pt>
  </dgm:ptLst>
  <dgm:cxnLst>
    <dgm:cxn modelId="{96D6D12C-222B-F84F-A07E-E245B0E76075}" type="presOf" srcId="{44B82A0E-7529-9B40-99EE-94D38AA1AFE1}" destId="{4F13BF3C-7074-0F4B-AFE6-CA770841CBAE}" srcOrd="0" destOrd="0" presId="urn:microsoft.com/office/officeart/2005/8/layout/hierarchy4"/>
    <dgm:cxn modelId="{6C7F2437-DA7D-1649-B249-EEE727CDE321}" type="presOf" srcId="{65D847E1-695D-4D6C-A665-30C1EB1D49E1}" destId="{8BF1FF6A-7BC1-024B-B10F-CB602A92B7A9}" srcOrd="0" destOrd="0" presId="urn:microsoft.com/office/officeart/2005/8/layout/hierarchy4"/>
    <dgm:cxn modelId="{6975E667-EC99-423C-BE9B-D8804F8F916E}" srcId="{70731C7A-50BF-4D87-A121-C15DB0170B44}" destId="{65D847E1-695D-4D6C-A665-30C1EB1D49E1}" srcOrd="0" destOrd="0" parTransId="{5D952A27-E96C-45FB-998F-EF455B7BDE85}" sibTransId="{8F32FB6F-0804-4439-9D90-67F1AAD78023}"/>
    <dgm:cxn modelId="{4D83A5A1-694A-D34D-B243-1071666B8BC5}" srcId="{70731C7A-50BF-4D87-A121-C15DB0170B44}" destId="{44B82A0E-7529-9B40-99EE-94D38AA1AFE1}" srcOrd="1" destOrd="0" parTransId="{7EB28CB7-E150-C849-9441-9172E2009068}" sibTransId="{9CFEB0C0-C372-604D-B5D6-EDD47D629FC2}"/>
    <dgm:cxn modelId="{82EC3FC3-4E38-CC42-A9A2-29E25B35FFD0}" type="presOf" srcId="{70731C7A-50BF-4D87-A121-C15DB0170B44}" destId="{A193551C-62E9-4B5B-B9E4-6D5296EA080D}" srcOrd="0" destOrd="0" presId="urn:microsoft.com/office/officeart/2005/8/layout/hierarchy4"/>
    <dgm:cxn modelId="{4F7D40C7-3FC1-ED42-94FA-6C57BF5F3040}" type="presOf" srcId="{8863228D-5D06-7C47-82DE-8FBF9F3979C7}" destId="{317D89C6-C471-AA4C-95A5-C27F01FEDA69}" srcOrd="0" destOrd="0" presId="urn:microsoft.com/office/officeart/2005/8/layout/hierarchy4"/>
    <dgm:cxn modelId="{4E374CD9-7465-3D4C-B234-A56D1144CD45}" srcId="{70731C7A-50BF-4D87-A121-C15DB0170B44}" destId="{8863228D-5D06-7C47-82DE-8FBF9F3979C7}" srcOrd="2" destOrd="0" parTransId="{A1B9A504-E779-D943-937A-B33B6918DCE6}" sibTransId="{6872D19E-5600-394E-BDCC-98A1D7E37967}"/>
    <dgm:cxn modelId="{021A133A-1893-D941-A3D5-B8C22A85C421}" type="presParOf" srcId="{A193551C-62E9-4B5B-B9E4-6D5296EA080D}" destId="{ACA3446E-FFBC-8A4A-AC7D-1DB410186F0E}" srcOrd="0" destOrd="0" presId="urn:microsoft.com/office/officeart/2005/8/layout/hierarchy4"/>
    <dgm:cxn modelId="{2941EC97-B4A6-F74B-A994-E91D8153954C}" type="presParOf" srcId="{ACA3446E-FFBC-8A4A-AC7D-1DB410186F0E}" destId="{8BF1FF6A-7BC1-024B-B10F-CB602A92B7A9}" srcOrd="0" destOrd="0" presId="urn:microsoft.com/office/officeart/2005/8/layout/hierarchy4"/>
    <dgm:cxn modelId="{99E93E2D-02F4-2C49-92A3-B20594FE724C}" type="presParOf" srcId="{ACA3446E-FFBC-8A4A-AC7D-1DB410186F0E}" destId="{F87966B2-EBB6-0640-A854-9985AAD4C41B}" srcOrd="1" destOrd="0" presId="urn:microsoft.com/office/officeart/2005/8/layout/hierarchy4"/>
    <dgm:cxn modelId="{B2173032-BC08-2842-ADE6-EAB28A187163}" type="presParOf" srcId="{A193551C-62E9-4B5B-B9E4-6D5296EA080D}" destId="{E3CACF04-B592-7943-AAF0-1F824FF778F2}" srcOrd="1" destOrd="0" presId="urn:microsoft.com/office/officeart/2005/8/layout/hierarchy4"/>
    <dgm:cxn modelId="{7CE6731A-D15B-5A47-A353-5A7C5C91A36D}" type="presParOf" srcId="{A193551C-62E9-4B5B-B9E4-6D5296EA080D}" destId="{9B879666-ADF0-2941-96E9-9C627CA24D27}" srcOrd="2" destOrd="0" presId="urn:microsoft.com/office/officeart/2005/8/layout/hierarchy4"/>
    <dgm:cxn modelId="{3A02893E-A1E4-AB4C-8BBC-18A3348D7E41}" type="presParOf" srcId="{9B879666-ADF0-2941-96E9-9C627CA24D27}" destId="{4F13BF3C-7074-0F4B-AFE6-CA770841CBAE}" srcOrd="0" destOrd="0" presId="urn:microsoft.com/office/officeart/2005/8/layout/hierarchy4"/>
    <dgm:cxn modelId="{3503382F-66E1-C449-880D-5CE3B837C973}" type="presParOf" srcId="{9B879666-ADF0-2941-96E9-9C627CA24D27}" destId="{35DEAC56-CF4D-F346-AF79-88B5610D5B07}" srcOrd="1" destOrd="0" presId="urn:microsoft.com/office/officeart/2005/8/layout/hierarchy4"/>
    <dgm:cxn modelId="{FE8B6439-0EF2-2C42-8C49-8A8DA5B5064E}" type="presParOf" srcId="{A193551C-62E9-4B5B-B9E4-6D5296EA080D}" destId="{2CEAB03D-4E69-714A-B0B9-1CA9FD4AB6A9}" srcOrd="3" destOrd="0" presId="urn:microsoft.com/office/officeart/2005/8/layout/hierarchy4"/>
    <dgm:cxn modelId="{7613E2AF-65B5-4A43-94DF-54877D335DA2}" type="presParOf" srcId="{A193551C-62E9-4B5B-B9E4-6D5296EA080D}" destId="{9B3E818C-8DCB-B745-BA3A-666D61B42FB7}" srcOrd="4" destOrd="0" presId="urn:microsoft.com/office/officeart/2005/8/layout/hierarchy4"/>
    <dgm:cxn modelId="{26B3E019-A22F-EC44-9B8B-5754C1900334}" type="presParOf" srcId="{9B3E818C-8DCB-B745-BA3A-666D61B42FB7}" destId="{317D89C6-C471-AA4C-95A5-C27F01FEDA69}" srcOrd="0" destOrd="0" presId="urn:microsoft.com/office/officeart/2005/8/layout/hierarchy4"/>
    <dgm:cxn modelId="{54D376E7-C202-E146-B254-A7AAE2A302F7}" type="presParOf" srcId="{9B3E818C-8DCB-B745-BA3A-666D61B42FB7}" destId="{5CABA1D6-5373-1542-BD46-AF1F92D7645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731C7A-50BF-4D87-A121-C15DB0170B44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446536-3C99-4EF8-922C-3442E3909622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21643" y="259"/>
          <a:ext cx="1393221" cy="396938"/>
        </a:xfrm>
        <a:prstGeom prst="roundRect">
          <a:avLst>
            <a:gd name="adj" fmla="val 10000"/>
          </a:avLst>
        </a:prstGeom>
        <a:solidFill>
          <a:srgbClr val="1F497D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000" dirty="0">
              <a:solidFill>
                <a:srgbClr val="FFFFFF"/>
              </a:solidFill>
              <a:latin typeface="Corbel"/>
              <a:ea typeface="+mn-ea"/>
              <a:cs typeface="+mn-cs"/>
            </a:rPr>
            <a:t>Open</a:t>
          </a:r>
        </a:p>
      </dgm:t>
    </dgm:pt>
    <dgm:pt modelId="{F688E168-8A9F-4D11-86A3-1FC00AEF6140}" type="parTrans" cxnId="{2D7E7675-4755-445B-941C-DB99A110988E}">
      <dgm:prSet/>
      <dgm:spPr/>
      <dgm:t>
        <a:bodyPr/>
        <a:lstStyle/>
        <a:p>
          <a:endParaRPr lang="en-US" sz="800"/>
        </a:p>
      </dgm:t>
    </dgm:pt>
    <dgm:pt modelId="{D94CF135-6BEB-435F-A8AC-290CDA9F210A}" type="sibTrans" cxnId="{2D7E7675-4755-445B-941C-DB99A110988E}">
      <dgm:prSet/>
      <dgm:spPr/>
      <dgm:t>
        <a:bodyPr/>
        <a:lstStyle/>
        <a:p>
          <a:endParaRPr lang="en-US" sz="800"/>
        </a:p>
      </dgm:t>
    </dgm:pt>
    <dgm:pt modelId="{DB88CEC5-322C-8946-8EA4-40C92791DF89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1543988" y="259"/>
          <a:ext cx="1393221" cy="396938"/>
        </a:xfrm>
        <a:prstGeom prst="roundRect">
          <a:avLst>
            <a:gd name="adj" fmla="val 10000"/>
          </a:avLst>
        </a:prstGeom>
        <a:solidFill>
          <a:srgbClr val="492E8A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000" dirty="0">
              <a:solidFill>
                <a:srgbClr val="FFFFFF"/>
              </a:solidFill>
              <a:latin typeface="Corbel"/>
              <a:ea typeface="+mn-ea"/>
              <a:cs typeface="+mn-cs"/>
            </a:rPr>
            <a:t>Native</a:t>
          </a:r>
        </a:p>
      </dgm:t>
    </dgm:pt>
    <dgm:pt modelId="{4FFE4029-7C3A-0749-9F1B-CF28858ED30F}" type="parTrans" cxnId="{9DCF0C0C-762D-F24A-89F8-699CCFADF08E}">
      <dgm:prSet/>
      <dgm:spPr/>
      <dgm:t>
        <a:bodyPr/>
        <a:lstStyle/>
        <a:p>
          <a:endParaRPr lang="en-US"/>
        </a:p>
      </dgm:t>
    </dgm:pt>
    <dgm:pt modelId="{1E3491FC-4D07-4A45-9285-8FC96E699EFC}" type="sibTrans" cxnId="{9DCF0C0C-762D-F24A-89F8-699CCFADF08E}">
      <dgm:prSet/>
      <dgm:spPr/>
      <dgm:t>
        <a:bodyPr/>
        <a:lstStyle/>
        <a:p>
          <a:endParaRPr lang="en-US"/>
        </a:p>
      </dgm:t>
    </dgm:pt>
    <dgm:pt modelId="{A193551C-62E9-4B5B-B9E4-6D5296EA080D}" type="pres">
      <dgm:prSet presAssocID="{70731C7A-50BF-4D87-A121-C15DB0170B4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A36A8C4-CD8E-48A4-BD23-CB92448A897A}" type="pres">
      <dgm:prSet presAssocID="{94446536-3C99-4EF8-922C-3442E3909622}" presName="vertOne" presStyleCnt="0"/>
      <dgm:spPr/>
    </dgm:pt>
    <dgm:pt modelId="{6E17D484-B6B0-4BBE-994F-3C29AA8AEB1E}" type="pres">
      <dgm:prSet presAssocID="{94446536-3C99-4EF8-922C-3442E3909622}" presName="txOne" presStyleLbl="node0" presStyleIdx="0" presStyleCnt="2" custScaleX="159776" custScaleY="175715" custLinFactNeighborX="2237">
        <dgm:presLayoutVars>
          <dgm:chPref val="3"/>
        </dgm:presLayoutVars>
      </dgm:prSet>
      <dgm:spPr/>
    </dgm:pt>
    <dgm:pt modelId="{EF1F10C1-5F3E-43E0-8EAC-C11F057D3DD4}" type="pres">
      <dgm:prSet presAssocID="{94446536-3C99-4EF8-922C-3442E3909622}" presName="horzOne" presStyleCnt="0"/>
      <dgm:spPr/>
    </dgm:pt>
    <dgm:pt modelId="{1075409E-450E-BF4E-8A6C-ACB11A70C30B}" type="pres">
      <dgm:prSet presAssocID="{D94CF135-6BEB-435F-A8AC-290CDA9F210A}" presName="sibSpaceOne" presStyleCnt="0"/>
      <dgm:spPr/>
    </dgm:pt>
    <dgm:pt modelId="{F5A7FD22-0585-FF4C-A609-8ECC2B9FF8AA}" type="pres">
      <dgm:prSet presAssocID="{DB88CEC5-322C-8946-8EA4-40C92791DF89}" presName="vertOne" presStyleCnt="0"/>
      <dgm:spPr/>
    </dgm:pt>
    <dgm:pt modelId="{7A9EAADD-9B5A-654A-B4E7-72B4528798EA}" type="pres">
      <dgm:prSet presAssocID="{DB88CEC5-322C-8946-8EA4-40C92791DF89}" presName="txOne" presStyleLbl="node0" presStyleIdx="1" presStyleCnt="2" custScaleX="159776" custScaleY="175715" custLinFactNeighborX="2727">
        <dgm:presLayoutVars>
          <dgm:chPref val="3"/>
        </dgm:presLayoutVars>
      </dgm:prSet>
      <dgm:spPr/>
    </dgm:pt>
    <dgm:pt modelId="{AC13C319-B511-984B-949E-EBD45659064E}" type="pres">
      <dgm:prSet presAssocID="{DB88CEC5-322C-8946-8EA4-40C92791DF89}" presName="horzOne" presStyleCnt="0"/>
      <dgm:spPr/>
    </dgm:pt>
  </dgm:ptLst>
  <dgm:cxnLst>
    <dgm:cxn modelId="{9DCF0C0C-762D-F24A-89F8-699CCFADF08E}" srcId="{70731C7A-50BF-4D87-A121-C15DB0170B44}" destId="{DB88CEC5-322C-8946-8EA4-40C92791DF89}" srcOrd="1" destOrd="0" parTransId="{4FFE4029-7C3A-0749-9F1B-CF28858ED30F}" sibTransId="{1E3491FC-4D07-4A45-9285-8FC96E699EFC}"/>
    <dgm:cxn modelId="{396D111C-9679-6540-A5C0-F96AEFF0A3BF}" type="presOf" srcId="{70731C7A-50BF-4D87-A121-C15DB0170B44}" destId="{A193551C-62E9-4B5B-B9E4-6D5296EA080D}" srcOrd="0" destOrd="0" presId="urn:microsoft.com/office/officeart/2005/8/layout/hierarchy4"/>
    <dgm:cxn modelId="{520A2F63-2A27-C94C-A60D-09C19802AC8D}" type="presOf" srcId="{94446536-3C99-4EF8-922C-3442E3909622}" destId="{6E17D484-B6B0-4BBE-994F-3C29AA8AEB1E}" srcOrd="0" destOrd="0" presId="urn:microsoft.com/office/officeart/2005/8/layout/hierarchy4"/>
    <dgm:cxn modelId="{2D7E7675-4755-445B-941C-DB99A110988E}" srcId="{70731C7A-50BF-4D87-A121-C15DB0170B44}" destId="{94446536-3C99-4EF8-922C-3442E3909622}" srcOrd="0" destOrd="0" parTransId="{F688E168-8A9F-4D11-86A3-1FC00AEF6140}" sibTransId="{D94CF135-6BEB-435F-A8AC-290CDA9F210A}"/>
    <dgm:cxn modelId="{0C9592A3-C082-184D-BF34-BA7043922C19}" type="presOf" srcId="{DB88CEC5-322C-8946-8EA4-40C92791DF89}" destId="{7A9EAADD-9B5A-654A-B4E7-72B4528798EA}" srcOrd="0" destOrd="0" presId="urn:microsoft.com/office/officeart/2005/8/layout/hierarchy4"/>
    <dgm:cxn modelId="{322DDA5E-0442-3B49-BB28-2270AD91EB0A}" type="presParOf" srcId="{A193551C-62E9-4B5B-B9E4-6D5296EA080D}" destId="{DA36A8C4-CD8E-48A4-BD23-CB92448A897A}" srcOrd="0" destOrd="0" presId="urn:microsoft.com/office/officeart/2005/8/layout/hierarchy4"/>
    <dgm:cxn modelId="{E654A58E-3E6C-5140-B8B9-D9889128ADED}" type="presParOf" srcId="{DA36A8C4-CD8E-48A4-BD23-CB92448A897A}" destId="{6E17D484-B6B0-4BBE-994F-3C29AA8AEB1E}" srcOrd="0" destOrd="0" presId="urn:microsoft.com/office/officeart/2005/8/layout/hierarchy4"/>
    <dgm:cxn modelId="{4215C4DD-7B5A-1441-9DDF-6BBB80DB150C}" type="presParOf" srcId="{DA36A8C4-CD8E-48A4-BD23-CB92448A897A}" destId="{EF1F10C1-5F3E-43E0-8EAC-C11F057D3DD4}" srcOrd="1" destOrd="0" presId="urn:microsoft.com/office/officeart/2005/8/layout/hierarchy4"/>
    <dgm:cxn modelId="{7DD7AD37-3534-EE46-A7D8-EFED03058DBC}" type="presParOf" srcId="{A193551C-62E9-4B5B-B9E4-6D5296EA080D}" destId="{1075409E-450E-BF4E-8A6C-ACB11A70C30B}" srcOrd="1" destOrd="0" presId="urn:microsoft.com/office/officeart/2005/8/layout/hierarchy4"/>
    <dgm:cxn modelId="{5B43D4B3-352F-CA41-9091-65483BFDAEED}" type="presParOf" srcId="{A193551C-62E9-4B5B-B9E4-6D5296EA080D}" destId="{F5A7FD22-0585-FF4C-A609-8ECC2B9FF8AA}" srcOrd="2" destOrd="0" presId="urn:microsoft.com/office/officeart/2005/8/layout/hierarchy4"/>
    <dgm:cxn modelId="{B198038F-B081-614C-8382-83A3844ABE96}" type="presParOf" srcId="{F5A7FD22-0585-FF4C-A609-8ECC2B9FF8AA}" destId="{7A9EAADD-9B5A-654A-B4E7-72B4528798EA}" srcOrd="0" destOrd="0" presId="urn:microsoft.com/office/officeart/2005/8/layout/hierarchy4"/>
    <dgm:cxn modelId="{07885070-AD7C-A545-9428-4C2411BE2FA8}" type="presParOf" srcId="{F5A7FD22-0585-FF4C-A609-8ECC2B9FF8AA}" destId="{AC13C319-B511-984B-949E-EBD4565906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731C7A-50BF-4D87-A121-C15DB0170B44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446536-3C99-4EF8-922C-3442E3909622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0" y="519"/>
          <a:ext cx="2912918" cy="396938"/>
        </a:xfrm>
        <a:prstGeom prst="roundRect">
          <a:avLst>
            <a:gd name="adj" fmla="val 10000"/>
          </a:avLst>
        </a:prstGeom>
        <a:solidFill>
          <a:srgbClr val="F3981F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rgbClr val="FFFFFF"/>
              </a:solidFill>
              <a:latin typeface="Corbel"/>
              <a:ea typeface="+mn-ea"/>
              <a:cs typeface="+mn-cs"/>
            </a:rPr>
            <a:t>Configuration and Operation</a:t>
          </a:r>
        </a:p>
      </dgm:t>
    </dgm:pt>
    <dgm:pt modelId="{F688E168-8A9F-4D11-86A3-1FC00AEF6140}" type="parTrans" cxnId="{2D7E7675-4755-445B-941C-DB99A110988E}">
      <dgm:prSet/>
      <dgm:spPr/>
      <dgm:t>
        <a:bodyPr/>
        <a:lstStyle/>
        <a:p>
          <a:endParaRPr lang="en-US" sz="800"/>
        </a:p>
      </dgm:t>
    </dgm:pt>
    <dgm:pt modelId="{D94CF135-6BEB-435F-A8AC-290CDA9F210A}" type="sibTrans" cxnId="{2D7E7675-4755-445B-941C-DB99A110988E}">
      <dgm:prSet/>
      <dgm:spPr/>
      <dgm:t>
        <a:bodyPr/>
        <a:lstStyle/>
        <a:p>
          <a:endParaRPr lang="en-US" sz="800"/>
        </a:p>
      </dgm:t>
    </dgm:pt>
    <dgm:pt modelId="{A193551C-62E9-4B5B-B9E4-6D5296EA080D}" type="pres">
      <dgm:prSet presAssocID="{70731C7A-50BF-4D87-A121-C15DB0170B4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A36A8C4-CD8E-48A4-BD23-CB92448A897A}" type="pres">
      <dgm:prSet presAssocID="{94446536-3C99-4EF8-922C-3442E3909622}" presName="vertOne" presStyleCnt="0"/>
      <dgm:spPr/>
    </dgm:pt>
    <dgm:pt modelId="{6E17D484-B6B0-4BBE-994F-3C29AA8AEB1E}" type="pres">
      <dgm:prSet presAssocID="{94446536-3C99-4EF8-922C-3442E3909622}" presName="txOne" presStyleLbl="node0" presStyleIdx="0" presStyleCnt="1" custScaleX="169513" custScaleY="175715" custLinFactNeighborX="-2733" custLinFactNeighborY="292">
        <dgm:presLayoutVars>
          <dgm:chPref val="3"/>
        </dgm:presLayoutVars>
      </dgm:prSet>
      <dgm:spPr/>
    </dgm:pt>
    <dgm:pt modelId="{EF1F10C1-5F3E-43E0-8EAC-C11F057D3DD4}" type="pres">
      <dgm:prSet presAssocID="{94446536-3C99-4EF8-922C-3442E3909622}" presName="horzOne" presStyleCnt="0"/>
      <dgm:spPr/>
    </dgm:pt>
  </dgm:ptLst>
  <dgm:cxnLst>
    <dgm:cxn modelId="{2D7E7675-4755-445B-941C-DB99A110988E}" srcId="{70731C7A-50BF-4D87-A121-C15DB0170B44}" destId="{94446536-3C99-4EF8-922C-3442E3909622}" srcOrd="0" destOrd="0" parTransId="{F688E168-8A9F-4D11-86A3-1FC00AEF6140}" sibTransId="{D94CF135-6BEB-435F-A8AC-290CDA9F210A}"/>
    <dgm:cxn modelId="{4D58D8C1-BD19-1148-9A55-37774C726947}" type="presOf" srcId="{70731C7A-50BF-4D87-A121-C15DB0170B44}" destId="{A193551C-62E9-4B5B-B9E4-6D5296EA080D}" srcOrd="0" destOrd="0" presId="urn:microsoft.com/office/officeart/2005/8/layout/hierarchy4"/>
    <dgm:cxn modelId="{13810FF8-8485-DD4F-ADFF-2C506E415D41}" type="presOf" srcId="{94446536-3C99-4EF8-922C-3442E3909622}" destId="{6E17D484-B6B0-4BBE-994F-3C29AA8AEB1E}" srcOrd="0" destOrd="0" presId="urn:microsoft.com/office/officeart/2005/8/layout/hierarchy4"/>
    <dgm:cxn modelId="{3267D02A-1571-C142-A7DD-25490E0F8C4F}" type="presParOf" srcId="{A193551C-62E9-4B5B-B9E4-6D5296EA080D}" destId="{DA36A8C4-CD8E-48A4-BD23-CB92448A897A}" srcOrd="0" destOrd="0" presId="urn:microsoft.com/office/officeart/2005/8/layout/hierarchy4"/>
    <dgm:cxn modelId="{05350CC5-CC73-704C-A75B-51B94B63E033}" type="presParOf" srcId="{DA36A8C4-CD8E-48A4-BD23-CB92448A897A}" destId="{6E17D484-B6B0-4BBE-994F-3C29AA8AEB1E}" srcOrd="0" destOrd="0" presId="urn:microsoft.com/office/officeart/2005/8/layout/hierarchy4"/>
    <dgm:cxn modelId="{00D0A3AA-AE05-7F48-90A0-BA42AF2C77E1}" type="presParOf" srcId="{DA36A8C4-CD8E-48A4-BD23-CB92448A897A}" destId="{EF1F10C1-5F3E-43E0-8EAC-C11F057D3DD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1FF6A-7BC1-024B-B10F-CB602A92B7A9}">
      <dsp:nvSpPr>
        <dsp:cNvPr id="0" name=""/>
        <dsp:cNvSpPr/>
      </dsp:nvSpPr>
      <dsp:spPr>
        <a:xfrm>
          <a:off x="0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NETCONF </a:t>
          </a:r>
        </a:p>
      </dsp:txBody>
      <dsp:txXfrm>
        <a:off x="12411" y="153659"/>
        <a:ext cx="997493" cy="398923"/>
      </dsp:txXfrm>
    </dsp:sp>
    <dsp:sp modelId="{4F13BF3C-7074-0F4B-AFE6-CA770841CBAE}">
      <dsp:nvSpPr>
        <dsp:cNvPr id="0" name=""/>
        <dsp:cNvSpPr/>
      </dsp:nvSpPr>
      <dsp:spPr>
        <a:xfrm>
          <a:off x="1103357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RESTCONF</a:t>
          </a:r>
        </a:p>
      </dsp:txBody>
      <dsp:txXfrm>
        <a:off x="1115768" y="153659"/>
        <a:ext cx="997493" cy="398923"/>
      </dsp:txXfrm>
    </dsp:sp>
    <dsp:sp modelId="{317D89C6-C471-AA4C-95A5-C27F01FEDA69}">
      <dsp:nvSpPr>
        <dsp:cNvPr id="0" name=""/>
        <dsp:cNvSpPr/>
      </dsp:nvSpPr>
      <dsp:spPr>
        <a:xfrm>
          <a:off x="2204186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gRPC</a:t>
          </a:r>
        </a:p>
      </dsp:txBody>
      <dsp:txXfrm>
        <a:off x="2216597" y="153659"/>
        <a:ext cx="997493" cy="398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7D484-B6B0-4BBE-994F-3C29AA8AEB1E}">
      <dsp:nvSpPr>
        <dsp:cNvPr id="0" name=""/>
        <dsp:cNvSpPr/>
      </dsp:nvSpPr>
      <dsp:spPr>
        <a:xfrm>
          <a:off x="21643" y="259"/>
          <a:ext cx="1393221" cy="396938"/>
        </a:xfrm>
        <a:prstGeom prst="roundRect">
          <a:avLst>
            <a:gd name="adj" fmla="val 10000"/>
          </a:avLst>
        </a:prstGeom>
        <a:solidFill>
          <a:srgbClr val="1F497D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FFFFFF"/>
              </a:solidFill>
              <a:latin typeface="Corbel"/>
              <a:ea typeface="+mn-ea"/>
              <a:cs typeface="+mn-cs"/>
            </a:rPr>
            <a:t>Open</a:t>
          </a:r>
        </a:p>
      </dsp:txBody>
      <dsp:txXfrm>
        <a:off x="33269" y="11885"/>
        <a:ext cx="1369969" cy="373686"/>
      </dsp:txXfrm>
    </dsp:sp>
    <dsp:sp modelId="{7A9EAADD-9B5A-654A-B4E7-72B4528798EA}">
      <dsp:nvSpPr>
        <dsp:cNvPr id="0" name=""/>
        <dsp:cNvSpPr/>
      </dsp:nvSpPr>
      <dsp:spPr>
        <a:xfrm>
          <a:off x="1543988" y="259"/>
          <a:ext cx="1393221" cy="396938"/>
        </a:xfrm>
        <a:prstGeom prst="roundRect">
          <a:avLst>
            <a:gd name="adj" fmla="val 10000"/>
          </a:avLst>
        </a:prstGeom>
        <a:solidFill>
          <a:srgbClr val="492E8A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FFFFFF"/>
              </a:solidFill>
              <a:latin typeface="Corbel"/>
              <a:ea typeface="+mn-ea"/>
              <a:cs typeface="+mn-cs"/>
            </a:rPr>
            <a:t>Native</a:t>
          </a:r>
        </a:p>
      </dsp:txBody>
      <dsp:txXfrm>
        <a:off x="1555614" y="11885"/>
        <a:ext cx="1369969" cy="3736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7D484-B6B0-4BBE-994F-3C29AA8AEB1E}">
      <dsp:nvSpPr>
        <dsp:cNvPr id="0" name=""/>
        <dsp:cNvSpPr/>
      </dsp:nvSpPr>
      <dsp:spPr>
        <a:xfrm>
          <a:off x="0" y="519"/>
          <a:ext cx="2912918" cy="396938"/>
        </a:xfrm>
        <a:prstGeom prst="roundRect">
          <a:avLst>
            <a:gd name="adj" fmla="val 10000"/>
          </a:avLst>
        </a:prstGeom>
        <a:solidFill>
          <a:srgbClr val="F3981F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FFFF"/>
              </a:solidFill>
              <a:latin typeface="Corbel"/>
              <a:ea typeface="+mn-ea"/>
              <a:cs typeface="+mn-cs"/>
            </a:rPr>
            <a:t>Configuration and Operation</a:t>
          </a:r>
        </a:p>
      </dsp:txBody>
      <dsp:txXfrm>
        <a:off x="11626" y="12145"/>
        <a:ext cx="2889666" cy="373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E343-34C4-3E47-B423-F0DB520B7DF5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1EB0-3428-2940-A369-DB01C39A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12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EB15A-4DDC-D641-947F-5F403240A7D1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84E40-06EC-EE40-8F89-4CF1BDB96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23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rotocol-buffers/docs/overview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rotocol-buffers/docs/overview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30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6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List is abbreviated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73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0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59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61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the first few lines of code, and the last one. I can write a small python code to collect the info I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1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reference to understand there is much more that NETCONF,</a:t>
            </a:r>
            <a:r>
              <a:rPr lang="en-US" baseline="0" dirty="0"/>
              <a:t> RESTCONF and gRPC.</a:t>
            </a:r>
          </a:p>
          <a:p>
            <a:r>
              <a:rPr lang="en-US" baseline="0" dirty="0"/>
              <a:t>gRPC and NETCONF support notifications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GRPC / GNMI - designed for generic client/server communication, </a:t>
            </a:r>
            <a:r>
              <a:rPr lang="en-US" dirty="0"/>
              <a:t>By default gRPC uses </a:t>
            </a:r>
            <a:r>
              <a:rPr lang="en-US" dirty="0">
                <a:hlinkClick r:id="rId3"/>
              </a:rPr>
              <a:t>protocol buffers</a:t>
            </a:r>
            <a:r>
              <a:rPr lang="en-US" dirty="0"/>
              <a:t>, Google’s mature open source mechanism for serializing structured data (although it can be used with other data formats such as JSON)</a:t>
            </a:r>
            <a:endParaRPr lang="en-US" baseline="0" dirty="0"/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dirty="0"/>
              <a:t>In gRPC a client application can directly call methods on a server application on a different machine as if it was a local object, making it easier for you to create distributed applications and services. As in many RPC systems, gRPC is based around the idea of defining a service, specifying the methods that can be called remotely with their parameters and return types. On the server side, the server implements this interface and runs a gRPC server to handle client calls. On the client side, the client has a stub (referred to as just a client in some languages) that provides the same methods as the server.</a:t>
            </a:r>
            <a:endParaRPr lang="en-US" sz="9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6D259B-0D4B-204A-9841-56E821D28E93}" type="datetime1">
              <a:rPr lang="en-US" smtClean="0"/>
              <a:t>4/22/19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4A4-C10A-49FC-AF1A-861163FEA0B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91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Many prefer NETCONF/XML vs RESTCONF/JSON?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RESTconf:  GET, PUT,</a:t>
            </a:r>
            <a:r>
              <a:rPr lang="en-US" baseline="0" dirty="0"/>
              <a:t> POST, DELETE</a:t>
            </a:r>
          </a:p>
          <a:p>
            <a:r>
              <a:rPr lang="en-US" baseline="0" dirty="0"/>
              <a:t>NETCONF:  GET, EDIT, COPY, DELETE</a:t>
            </a:r>
          </a:p>
          <a:p>
            <a:r>
              <a:rPr lang="en-US" sz="1200" dirty="0">
                <a:solidFill>
                  <a:schemeClr val="tx1"/>
                </a:solidFill>
              </a:rPr>
              <a:t>GRPC / GNMI - designed for generic client/server communication</a:t>
            </a:r>
          </a:p>
          <a:p>
            <a:r>
              <a:rPr lang="en-US" sz="1200" dirty="0"/>
              <a:t>In gRPC a client application can directly call methods on a server application on a different machine as if it was a local object, making it easier for you to create distributed applications and services. As in many RPC systems, gRPC is based around the idea of defining a service, specifying the methods that can be called remotely with their parameters and return types. On the server side, the server implements this interface and runs a gRPC server to handle client calls. On the client side, the client has a stub (referred to as just a client in some languages) that provides the same methods as the server.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/>
              <a:t>By default gRPC uses </a:t>
            </a:r>
            <a:r>
              <a:rPr lang="en-US" dirty="0">
                <a:hlinkClick r:id="rId3"/>
              </a:rPr>
              <a:t>protocol buffers</a:t>
            </a:r>
            <a:r>
              <a:rPr lang="en-US" dirty="0"/>
              <a:t>, Google’s mature open source mechanism for serializing structured data (although it can be used with other data formats such as JSON)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Cisco Live 2016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5A03E33-B8CC-4C5D-8E63-9EEB72889650}" type="datetime1">
              <a:rPr lang="en-US" smtClean="0"/>
              <a:t>4/22/19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4A4-C10A-49FC-AF1A-861163FEA0B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82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protocols</a:t>
            </a:r>
            <a:r>
              <a:rPr lang="en-US" baseline="0" dirty="0"/>
              <a:t> provide to us the same operational data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BD5BA9-E757-A945-868E-5869A46F7600}" type="datetime1">
              <a:rPr lang="en-US" smtClean="0"/>
              <a:t>4/22/19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4A4-C10A-49FC-AF1A-861163FEA0B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32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8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190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48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088A6-65C1-B246-9303-C4819C3B267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495"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5253" indent="-286636" defTabSz="904495"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6543" indent="-229309" defTabSz="904495"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5161" indent="-229309" defTabSz="904495"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63778" indent="-229309" defTabSz="904495"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22395" indent="-229309" defTabSz="90449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81013" indent="-229309" defTabSz="90449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39630" indent="-229309" defTabSz="90449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98247" indent="-229309" defTabSz="90449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6102A1B-FE22-4E3B-BCF4-40685F30341E}" type="slidenum">
              <a:rPr lang="en-US" altLang="en-US" sz="800" b="0"/>
              <a:pPr/>
              <a:t>9</a:t>
            </a:fld>
            <a:endParaRPr lang="en-US" altLang="en-US" sz="800" b="0" dirty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9575" y="698500"/>
            <a:ext cx="6203950" cy="34909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190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47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7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Ip will be used to access the CSR from Guest 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7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CiscoSansTT Light" panose="020B0503020201020303" pitchFamily="34" charset="0"/>
                <a:ea typeface="ＭＳ Ｐゴシック" charset="0"/>
                <a:cs typeface="ＭＳ Ｐゴシック" charset="0"/>
              </a:rPr>
              <a:t>app-hosting appid guestshell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iscoSansTT Light" panose="020B0503020201020303" pitchFamily="34" charset="0"/>
                <a:ea typeface="ＭＳ Ｐゴシック" charset="0"/>
                <a:cs typeface="ＭＳ Ｐゴシック" charset="0"/>
              </a:rPr>
              <a:t> app-vnic management guest-interface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iscoSansTT Light" panose="020B0503020201020303" pitchFamily="34" charset="0"/>
                <a:ea typeface="ＭＳ Ｐゴシック" charset="0"/>
                <a:cs typeface="ＭＳ Ｐゴシック" charset="0"/>
              </a:rPr>
              <a:t>  guest-ipaddress 10.93.130.44 netmask 255.255.255.0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iscoSansTT Light" panose="020B0503020201020303" pitchFamily="34" charset="0"/>
                <a:ea typeface="ＭＳ Ｐゴシック" charset="0"/>
                <a:cs typeface="ＭＳ Ｐゴシック" charset="0"/>
              </a:rPr>
              <a:t> name-server0 208.67.222.222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iscoSansTT Light" panose="020B0503020201020303" pitchFamily="34" charset="0"/>
                <a:ea typeface="ＭＳ Ｐゴシック" charset="0"/>
                <a:cs typeface="ＭＳ Ｐゴシック" charset="0"/>
              </a:rPr>
              <a:t> name-server1 208.67.220.220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4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2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663685"/>
            <a:ext cx="7772400" cy="935177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4000" b="1" baseline="0"/>
            </a:lvl1pPr>
          </a:lstStyle>
          <a:p>
            <a:pPr lvl="0"/>
            <a:r>
              <a:rPr lang="en-US" dirty="0"/>
              <a:t>Keynote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2604653"/>
            <a:ext cx="7772400" cy="590723"/>
          </a:xfrm>
        </p:spPr>
        <p:txBody>
          <a:bodyPr anchor="t" anchorCtr="0">
            <a:normAutofit/>
          </a:bodyPr>
          <a:lstStyle>
            <a:lvl1pPr marL="0" indent="0">
              <a:buFontTx/>
              <a:buNone/>
              <a:defRPr sz="2800" b="1" baseline="0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4082909"/>
            <a:ext cx="6400800" cy="3159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4406525"/>
            <a:ext cx="6400800" cy="3159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Twitter handle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3657600"/>
            <a:ext cx="6400800" cy="42545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058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Cloud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UX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IoT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DevOps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7462" y="1597819"/>
            <a:ext cx="7189076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700338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0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all-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7462" y="1114343"/>
            <a:ext cx="7189076" cy="2942650"/>
          </a:xfrm>
        </p:spPr>
        <p:txBody>
          <a:bodyPr/>
          <a:lstStyle>
            <a:lvl1pPr algn="ctr"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[Vertical]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124200" cy="5143500"/>
          </a:xfrm>
          <a:solidFill>
            <a:schemeClr val="accent1">
              <a:alpha val="80000"/>
            </a:schemeClr>
          </a:solidFill>
        </p:spPr>
        <p:txBody>
          <a:bodyPr lIns="274320" tIns="914400" rIns="274320" bIns="914400" anchor="ctr" anchorCtr="0">
            <a:noAutofit/>
          </a:bodyPr>
          <a:lstStyle>
            <a:lvl1pPr algn="l">
              <a:defRPr sz="2400" b="0" baseline="0"/>
            </a:lvl1pPr>
          </a:lstStyle>
          <a:p>
            <a:r>
              <a:rPr lang="en-US" dirty="0"/>
              <a:t>Click to add content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[Horizontal]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3402106"/>
            <a:ext cx="9143999" cy="1741394"/>
          </a:xfrm>
          <a:solidFill>
            <a:schemeClr val="accent1">
              <a:alpha val="80000"/>
            </a:schemeClr>
          </a:solidFill>
        </p:spPr>
        <p:txBody>
          <a:bodyPr lIns="914400" tIns="274320" rIns="914400" bIns="274320" anchor="ctr" anchorCtr="0">
            <a:noAutofit/>
          </a:bodyPr>
          <a:lstStyle>
            <a:lvl1pPr algn="l">
              <a:defRPr sz="2400" b="0" baseline="0"/>
            </a:lvl1pPr>
          </a:lstStyle>
          <a:p>
            <a:r>
              <a:rPr lang="en-US" dirty="0"/>
              <a:t>Click to add content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3184634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77462" y="3478924"/>
            <a:ext cx="7189076" cy="1040524"/>
          </a:xfrm>
        </p:spPr>
        <p:txBody>
          <a:bodyPr>
            <a:normAutofit/>
          </a:bodyPr>
          <a:lstStyle>
            <a:lvl1pPr algn="ctr">
              <a:defRPr sz="2400"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774965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7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422986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087503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788797" y="378905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3436818" y="378710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01335" y="378710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31126" y="1101601"/>
            <a:ext cx="4666916" cy="652932"/>
          </a:xfrm>
        </p:spPr>
        <p:txBody>
          <a:bodyPr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731126" y="1752722"/>
            <a:ext cx="4666916" cy="37165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72164" y="1101601"/>
            <a:ext cx="2407060" cy="2387557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US" dirty="0"/>
              <a:t>Drag your photo here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3731126" y="2316791"/>
            <a:ext cx="4666916" cy="2123993"/>
          </a:xfrm>
        </p:spPr>
        <p:txBody>
          <a:bodyPr>
            <a:normAutofit/>
          </a:bodyPr>
          <a:lstStyle>
            <a:lvl1pPr marL="0" indent="0">
              <a:buNone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Your bio goes here. </a:t>
            </a:r>
          </a:p>
        </p:txBody>
      </p:sp>
    </p:spTree>
    <p:extLst>
      <p:ext uri="{BB962C8B-B14F-4D97-AF65-F5344CB8AC3E}">
        <p14:creationId xmlns:p14="http://schemas.microsoft.com/office/powerpoint/2010/main" val="195423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items Content 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592439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727935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863431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998927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08394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2645904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777372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914882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0400" y="1716670"/>
            <a:ext cx="2743200" cy="179574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0400" y="179632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48084" y="1280216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41515" y="2782403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6004" y="2846528"/>
            <a:ext cx="2398018" cy="329642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18111" y="1280216"/>
            <a:ext cx="2398018" cy="329642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926429" y="4284590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49378" y="4284590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8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72" y="1533725"/>
            <a:ext cx="3426352" cy="189667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Video 2">
    <p:bg>
      <p:bgPr>
        <a:solidFill>
          <a:srgbClr val="01A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43997" y="192024"/>
            <a:ext cx="8257032" cy="731520"/>
          </a:xfrm>
        </p:spPr>
        <p:txBody>
          <a:bodyPr anchor="b" anchorCtr="0"/>
          <a:lstStyle>
            <a:lvl1pPr marL="0" indent="0" algn="l" defTabSz="6842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19530-FED3-4AA1-986F-D61CF0CD8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3" y="2762250"/>
            <a:ext cx="9141074" cy="23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90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4323375" y="4909949"/>
            <a:ext cx="497251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CLMel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Presentation ID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7D4378-B27B-411E-989A-EA9C53DDB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863064"/>
            <a:ext cx="795527" cy="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015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4323375" y="4909949"/>
            <a:ext cx="497252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#CLMel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Presentation ID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5A5DF7-89A3-46F8-90BF-EDD502EA1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863064"/>
            <a:ext cx="795527" cy="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842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4314556" y="4909949"/>
            <a:ext cx="514885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#CLMEL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Freeform 1">
            <a:extLst>
              <a:ext uri="{FF2B5EF4-FFF2-40B4-BE49-F238E27FC236}">
                <a16:creationId xmlns:a16="http://schemas.microsoft.com/office/drawing/2014/main" id="{D1CF8571-1D0E-4150-86CE-170EBEE4784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iscoSansTT Light" panose="020B0503020201020303" pitchFamily="3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DEVWKS-1301</a:t>
            </a:r>
          </a:p>
        </p:txBody>
      </p:sp>
    </p:spTree>
    <p:extLst>
      <p:ext uri="{BB962C8B-B14F-4D97-AF65-F5344CB8AC3E}">
        <p14:creationId xmlns:p14="http://schemas.microsoft.com/office/powerpoint/2010/main" val="322206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White 1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73534"/>
            <a:ext cx="8229600" cy="339447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33E93-F34D-4047-A6D7-0B5201A4B826}"/>
              </a:ext>
            </a:extLst>
          </p:cNvPr>
          <p:cNvSpPr txBox="1"/>
          <p:nvPr userDrawn="1"/>
        </p:nvSpPr>
        <p:spPr>
          <a:xfrm>
            <a:off x="4323375" y="4909949"/>
            <a:ext cx="497252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#CLMel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Presentation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A28DB-47B5-4315-B92C-AA1BDFDB4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863064"/>
            <a:ext cx="795527" cy="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965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4323375" y="4909949"/>
            <a:ext cx="497252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#CLMel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Presentation 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45853F-DB35-4E44-A4B3-8230D0171E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863064"/>
            <a:ext cx="795527" cy="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599" indent="-174599">
              <a:lnSpc>
                <a:spcPct val="95000"/>
              </a:lnSpc>
              <a:spcBef>
                <a:spcPts val="111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2850" indent="-138092">
              <a:lnSpc>
                <a:spcPct val="95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60306" indent="-12698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28556" indent="-134919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739664" indent="-11587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White 2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73534"/>
            <a:ext cx="8229600" cy="339447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Purple 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83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Purple 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38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[White 1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826997"/>
            <a:ext cx="8229600" cy="339447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[White 2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826997"/>
            <a:ext cx="8229600" cy="339447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Generic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 baseline="0"/>
            </a:lvl1pPr>
          </a:lstStyle>
          <a:p>
            <a:r>
              <a:rPr lang="en-US" dirty="0"/>
              <a:t>[Generic Section Header]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92E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24E97-B007-134C-8D18-DAE05A94524C}" type="datetimeFigureOut">
              <a:rPr lang="en-US" smtClean="0"/>
              <a:pPr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66E3-523E-5E4C-A70A-CF1496C186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5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10" r:id="rId3"/>
    <p:sldLayoutId id="2147483705" r:id="rId4"/>
    <p:sldLayoutId id="2147483691" r:id="rId5"/>
    <p:sldLayoutId id="2147483701" r:id="rId6"/>
    <p:sldLayoutId id="2147483714" r:id="rId7"/>
    <p:sldLayoutId id="2147483715" r:id="rId8"/>
    <p:sldLayoutId id="2147483692" r:id="rId9"/>
    <p:sldLayoutId id="2147483686" r:id="rId10"/>
    <p:sldLayoutId id="2147483703" r:id="rId11"/>
    <p:sldLayoutId id="2147483704" r:id="rId12"/>
    <p:sldLayoutId id="2147483687" r:id="rId13"/>
    <p:sldLayoutId id="2147483690" r:id="rId14"/>
    <p:sldLayoutId id="2147483711" r:id="rId15"/>
    <p:sldLayoutId id="2147483698" r:id="rId16"/>
    <p:sldLayoutId id="2147483713" r:id="rId17"/>
    <p:sldLayoutId id="2147483712" r:id="rId18"/>
    <p:sldLayoutId id="2147483709" r:id="rId19"/>
    <p:sldLayoutId id="2147483695" r:id="rId20"/>
    <p:sldLayoutId id="2147483716" r:id="rId21"/>
    <p:sldLayoutId id="2147483693" r:id="rId22"/>
    <p:sldLayoutId id="2147483694" r:id="rId23"/>
    <p:sldLayoutId id="2147483697" r:id="rId24"/>
    <p:sldLayoutId id="2147483708" r:id="rId25"/>
    <p:sldLayoutId id="2147483717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you@example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digitalocean.com/community/tutorials/how-to-install-git-on-centos-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tiff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tiff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cisco.com/site/sandbox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podeanu/Create_201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799" y="1663685"/>
            <a:ext cx="8141329" cy="935177"/>
          </a:xfrm>
        </p:spPr>
        <p:txBody>
          <a:bodyPr>
            <a:normAutofit/>
          </a:bodyPr>
          <a:lstStyle/>
          <a:p>
            <a:r>
              <a:rPr lang="en-US" sz="3600" dirty="0"/>
              <a:t>Project WhatsOp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XE Messaging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Technical Marketing Engineer, Cisco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@zapodeanu, github.com/zapodeanu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Gabriel Zapodeanu</a:t>
            </a:r>
          </a:p>
        </p:txBody>
      </p:sp>
    </p:spTree>
    <p:extLst>
      <p:ext uri="{BB962C8B-B14F-4D97-AF65-F5344CB8AC3E}">
        <p14:creationId xmlns:p14="http://schemas.microsoft.com/office/powerpoint/2010/main" val="9920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Guest Shell Application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Linux Shell Environment on your device</a:t>
            </a:r>
          </a:p>
          <a:p>
            <a:r>
              <a:rPr lang="en-US" sz="2000" dirty="0">
                <a:solidFill>
                  <a:schemeClr val="tx2"/>
                </a:solidFill>
              </a:rPr>
              <a:t>Integrated with IOS XE</a:t>
            </a:r>
          </a:p>
          <a:p>
            <a:r>
              <a:rPr lang="en-US" sz="2000" dirty="0">
                <a:solidFill>
                  <a:schemeClr val="tx2"/>
                </a:solidFill>
              </a:rPr>
              <a:t>On-box rapid prototyping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Device-level API Integration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Scripting (Python)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Linux Commands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Integrates into your Linux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4922B5-9C46-47B6-8C0C-60A15D3091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5327224" y="2223377"/>
            <a:ext cx="3036008" cy="2379076"/>
          </a:xfrm>
          <a:prstGeom prst="can">
            <a:avLst>
              <a:gd name="adj" fmla="val 19765"/>
            </a:avLst>
          </a:prstGeom>
          <a:gradFill>
            <a:gsLst>
              <a:gs pos="30000">
                <a:schemeClr val="accent1"/>
              </a:gs>
              <a:gs pos="100000">
                <a:schemeClr val="tx1">
                  <a:lumMod val="40000"/>
                  <a:lumOff val="60000"/>
                  <a:alpha val="6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2" descr="C:\Documents and Settings\rteligic\Desktop\Desktop_26Apr\desktop271211\cisco-prime\icons\Picture2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50" y="1082417"/>
            <a:ext cx="3948732" cy="2157875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5457825" y="4012563"/>
            <a:ext cx="2774950" cy="379412"/>
          </a:xfrm>
          <a:prstGeom prst="roundRect">
            <a:avLst>
              <a:gd name="adj" fmla="val 12421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342871"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</a:rPr>
              <a:t>Network OS </a:t>
            </a:r>
            <a:endParaRPr lang="en-US" sz="1200" dirty="0">
              <a:solidFill>
                <a:srgbClr val="FFFFFF"/>
              </a:solidFill>
              <a:effectLst>
                <a:outerShdw blurRad="50800" dist="12700" dir="5400000" algn="ctr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0" name="API logo thing"/>
          <p:cNvGrpSpPr/>
          <p:nvPr/>
        </p:nvGrpSpPr>
        <p:grpSpPr>
          <a:xfrm rot="16200000">
            <a:off x="6727753" y="3785176"/>
            <a:ext cx="253164" cy="137723"/>
            <a:chOff x="7828779" y="-1449291"/>
            <a:chExt cx="701343" cy="205536"/>
          </a:xfrm>
          <a:solidFill>
            <a:schemeClr val="bg1"/>
          </a:solidFill>
        </p:grpSpPr>
        <p:sp>
          <p:nvSpPr>
            <p:cNvPr id="11" name="Chevron 10"/>
            <p:cNvSpPr/>
            <p:nvPr/>
          </p:nvSpPr>
          <p:spPr>
            <a:xfrm>
              <a:off x="8304358" y="-1449288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 flipH="1">
              <a:off x="7926946" y="-1449291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8128403" y="-1402691"/>
              <a:ext cx="102119" cy="112331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FFFFFF"/>
                </a:solidFill>
                <a:latin typeface="CiscoSans" pitchFamily="34" charset="0"/>
              </a:endParaRPr>
            </a:p>
          </p:txBody>
        </p:sp>
        <p:sp>
          <p:nvSpPr>
            <p:cNvPr id="14" name="Chevron 13"/>
            <p:cNvSpPr/>
            <p:nvPr/>
          </p:nvSpPr>
          <p:spPr>
            <a:xfrm flipH="1">
              <a:off x="8025119" y="-1449287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8206180" y="-1449290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 flipH="1">
              <a:off x="7828779" y="-1449289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8402502" y="-1449289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5472113" y="2761613"/>
            <a:ext cx="2760662" cy="942975"/>
          </a:xfrm>
          <a:prstGeom prst="roundRect">
            <a:avLst>
              <a:gd name="adj" fmla="val 5374"/>
            </a:avLst>
          </a:prstGeom>
          <a:solidFill>
            <a:schemeClr val="accent5">
              <a:lumMod val="75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342871">
              <a:defRPr/>
            </a:pPr>
            <a:endParaRPr lang="en-US" dirty="0">
              <a:solidFill>
                <a:srgbClr val="FFFFFF"/>
              </a:solidFill>
              <a:effectLst>
                <a:outerShdw blurRad="50800" dist="12700" dir="5400000" algn="ctr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551488" y="2888613"/>
            <a:ext cx="2605087" cy="523875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defTabSz="342871"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</a:rPr>
              <a:t>Guest Shell</a:t>
            </a:r>
          </a:p>
        </p:txBody>
      </p:sp>
      <p:sp>
        <p:nvSpPr>
          <p:cNvPr id="141325" name="TextBox 19"/>
          <p:cNvSpPr txBox="1">
            <a:spLocks noChangeArrowheads="1"/>
          </p:cNvSpPr>
          <p:nvPr/>
        </p:nvSpPr>
        <p:spPr bwMode="auto">
          <a:xfrm>
            <a:off x="5807075" y="3466463"/>
            <a:ext cx="2093913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1" tIns="34286" rIns="68571" bIns="34286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100" dirty="0">
                <a:solidFill>
                  <a:schemeClr val="bg1"/>
                </a:solidFill>
              </a:rPr>
              <a:t>Open Application Container</a:t>
            </a:r>
          </a:p>
        </p:txBody>
      </p:sp>
      <p:pic>
        <p:nvPicPr>
          <p:cNvPr id="141326" name="Picture 2" descr="http://upload.wikimedia.org/wikipedia/commons/thumb/3/35/Tux.svg/512px-Tux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2833050"/>
            <a:ext cx="43338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27" name="TextBox 22"/>
          <p:cNvSpPr txBox="1">
            <a:spLocks noChangeArrowheads="1"/>
          </p:cNvSpPr>
          <p:nvPr/>
        </p:nvSpPr>
        <p:spPr bwMode="auto">
          <a:xfrm>
            <a:off x="6923088" y="3729988"/>
            <a:ext cx="1027112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1" tIns="34286" rIns="68571" bIns="34286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100" dirty="0">
                <a:solidFill>
                  <a:schemeClr val="bg1"/>
                </a:solidFill>
              </a:rPr>
              <a:t>API</a:t>
            </a:r>
          </a:p>
        </p:txBody>
      </p:sp>
      <p:grpSp>
        <p:nvGrpSpPr>
          <p:cNvPr id="24" name="Group 34"/>
          <p:cNvGrpSpPr>
            <a:grpSpLocks noChangeAspect="1"/>
          </p:cNvGrpSpPr>
          <p:nvPr/>
        </p:nvGrpSpPr>
        <p:grpSpPr bwMode="auto">
          <a:xfrm>
            <a:off x="5729161" y="852738"/>
            <a:ext cx="2156498" cy="848558"/>
            <a:chOff x="240" y="2688"/>
            <a:chExt cx="1392" cy="9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447" y="2952"/>
              <a:ext cx="1056" cy="6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864" y="3264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240" y="3072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1200" y="3168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624" y="2784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960" y="2688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1200" y="2880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288" y="2784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432" y="3216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141331" name="Up-Down Arrow 21"/>
          <p:cNvSpPr>
            <a:spLocks noChangeArrowheads="1"/>
          </p:cNvSpPr>
          <p:nvPr/>
        </p:nvSpPr>
        <p:spPr bwMode="auto">
          <a:xfrm>
            <a:off x="6297930" y="1503548"/>
            <a:ext cx="1036548" cy="1454915"/>
          </a:xfrm>
          <a:prstGeom prst="upDownArrow">
            <a:avLst>
              <a:gd name="adj1" fmla="val 82398"/>
              <a:gd name="adj2" fmla="val 20327"/>
            </a:avLst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 type="triangle" w="med" len="med"/>
            <a:tailEnd type="triangle" w="med" len="med"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dirty="0"/>
          </a:p>
        </p:txBody>
      </p:sp>
      <p:pic>
        <p:nvPicPr>
          <p:cNvPr id="141332" name="Picture 4" descr="http://linuxbloggen.dk/wp-content/uploads/checkinstall-bo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494" y="1770137"/>
            <a:ext cx="609683" cy="60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 bwMode="auto">
          <a:xfrm>
            <a:off x="6343650" y="2337750"/>
            <a:ext cx="935038" cy="425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</a:rPr>
              <a:t>Linux</a:t>
            </a:r>
            <a:br>
              <a:rPr lang="en-US" sz="12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</a:rPr>
            </a:br>
            <a:r>
              <a:rPr lang="en-US" sz="12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95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XE Guest Shell Overview</a:t>
            </a:r>
          </a:p>
        </p:txBody>
      </p:sp>
      <p:sp>
        <p:nvSpPr>
          <p:cNvPr id="49155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Guest Shell is a decoupled and secure environment running within a Linux Container (LXC)</a:t>
            </a:r>
          </a:p>
          <a:p>
            <a:r>
              <a:rPr lang="en-US" sz="2000" dirty="0">
                <a:solidFill>
                  <a:schemeClr val="tx2"/>
                </a:solidFill>
              </a:rPr>
              <a:t>From within the Guest Shell the network admin has the following capabilities: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Access to the network over Linux network interfaces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Access to  /bootflash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Device management using CLI, NETCONF and RESTCONF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ability to install and run Linux applications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ability to install and run </a:t>
            </a:r>
            <a:r>
              <a:rPr lang="en-US" sz="2000" u="sng" dirty="0">
                <a:solidFill>
                  <a:schemeClr val="tx2"/>
                </a:solidFill>
              </a:rPr>
              <a:t>on-box Python Scripts</a:t>
            </a:r>
            <a:endParaRPr lang="en-US" altLang="en-US" sz="2000" dirty="0">
              <a:solidFill>
                <a:schemeClr val="tx2"/>
              </a:solidFill>
            </a:endParaRPr>
          </a:p>
          <a:p>
            <a:endParaRPr lang="en-US" altLang="en-US" sz="2000" dirty="0">
              <a:solidFill>
                <a:schemeClr val="tx2"/>
              </a:solidFill>
            </a:endParaRPr>
          </a:p>
          <a:p>
            <a:endParaRPr lang="en-US" altLang="en-US" sz="20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2A0C1-C15A-4265-9506-093F28EAFE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7562"/>
          </a:xfrm>
        </p:spPr>
        <p:txBody>
          <a:bodyPr>
            <a:noAutofit/>
          </a:bodyPr>
          <a:lstStyle/>
          <a:p>
            <a:r>
              <a:rPr lang="en-US" sz="2800" dirty="0"/>
              <a:t>Configure IOx – Application Hosting Framework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45A122-CFF9-3D43-86D2-8E4B010F9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91" y="1079937"/>
            <a:ext cx="4216309" cy="3569827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IOx is the manager that handles guest shell and others apps</a:t>
            </a:r>
          </a:p>
          <a:p>
            <a:r>
              <a:rPr lang="en-US" sz="1800" dirty="0">
                <a:solidFill>
                  <a:schemeClr val="tx2"/>
                </a:solidFill>
              </a:rPr>
              <a:t>Use the provided instructions to connect to your sandbox</a:t>
            </a:r>
          </a:p>
          <a:p>
            <a:r>
              <a:rPr lang="en-US" sz="1800" b="1" dirty="0">
                <a:solidFill>
                  <a:schemeClr val="tx2"/>
                </a:solidFill>
                <a:highlight>
                  <a:srgbClr val="FFFF00"/>
                </a:highlight>
              </a:rPr>
              <a:t>ssh</a:t>
            </a: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 to your CSR1000V router (10.10.20.48)</a:t>
            </a:r>
          </a:p>
          <a:p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Change the name of your device</a:t>
            </a:r>
          </a:p>
          <a:p>
            <a:r>
              <a:rPr lang="en-US" sz="1800" dirty="0">
                <a:solidFill>
                  <a:schemeClr val="tx2"/>
                </a:solidFill>
              </a:rPr>
              <a:t>Enter the command iox in config mode</a:t>
            </a:r>
          </a:p>
          <a:p>
            <a:r>
              <a:rPr lang="en-US" sz="1800" dirty="0">
                <a:solidFill>
                  <a:schemeClr val="tx2"/>
                </a:solidFill>
              </a:rPr>
              <a:t>It will take a couple of minutes for the IOx services to start running</a:t>
            </a:r>
          </a:p>
          <a:p>
            <a:r>
              <a:rPr lang="en-US" sz="1800" dirty="0">
                <a:solidFill>
                  <a:schemeClr val="tx2"/>
                </a:solidFill>
              </a:rPr>
              <a:t>Verify IOx operations with the command </a:t>
            </a:r>
            <a:r>
              <a:rPr lang="en-US" sz="1800" b="1" dirty="0">
                <a:solidFill>
                  <a:schemeClr val="tx2"/>
                </a:solidFill>
              </a:rPr>
              <a:t>show iox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92406-3A61-4B11-B584-031DBBA07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2D683-5EFD-0E42-A3FC-8F3ADA459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303" y="1184795"/>
            <a:ext cx="4155250" cy="365508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8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AA8B-7E4B-1D4D-8C22-655C7F29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Shell Networking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1B97D-5C38-6547-B7D8-F4C355028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2414"/>
            <a:ext cx="3729022" cy="3585592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Guest Shell network access using: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Management interface/ management vrf – Switches, Routers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VirtualPortGroup (VPG) for platforms without a management 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We are going to use the VPG mode to set up Guest Shell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guest shell container will use the VPG to communicate with the IOS XE CSR and the Internet</a:t>
            </a: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23D92-346B-4439-B2D3-31859D7742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E5FF6B-43D5-D740-8395-408EC323E860}"/>
              </a:ext>
            </a:extLst>
          </p:cNvPr>
          <p:cNvGrpSpPr/>
          <p:nvPr/>
        </p:nvGrpSpPr>
        <p:grpSpPr>
          <a:xfrm>
            <a:off x="3180656" y="1770895"/>
            <a:ext cx="5716717" cy="2329732"/>
            <a:chOff x="2866717" y="1717481"/>
            <a:chExt cx="5716717" cy="23297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7A61AF-DD33-7844-BA0F-8C8DFC7A6C67}"/>
                </a:ext>
              </a:extLst>
            </p:cNvPr>
            <p:cNvSpPr/>
            <p:nvPr/>
          </p:nvSpPr>
          <p:spPr>
            <a:xfrm>
              <a:off x="3872284" y="1717481"/>
              <a:ext cx="4711150" cy="23297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urier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4A18F0-819E-4546-9702-F1AEDD3DDE5A}"/>
                </a:ext>
              </a:extLst>
            </p:cNvPr>
            <p:cNvSpPr/>
            <p:nvPr/>
          </p:nvSpPr>
          <p:spPr>
            <a:xfrm>
              <a:off x="4002625" y="2234317"/>
              <a:ext cx="2976958" cy="10893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urier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87108C-AFB1-C246-BE32-4304C6E41AFB}"/>
                </a:ext>
              </a:extLst>
            </p:cNvPr>
            <p:cNvSpPr txBox="1"/>
            <p:nvPr/>
          </p:nvSpPr>
          <p:spPr>
            <a:xfrm>
              <a:off x="5580085" y="3633592"/>
              <a:ext cx="1295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ourier" pitchFamily="2" charset="0"/>
                </a:rPr>
                <a:t>CSR 1000v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3AD915-2EE9-C24F-8CC8-2FEC37F173B1}"/>
                </a:ext>
              </a:extLst>
            </p:cNvPr>
            <p:cNvSpPr txBox="1"/>
            <p:nvPr/>
          </p:nvSpPr>
          <p:spPr>
            <a:xfrm>
              <a:off x="4002623" y="2598465"/>
              <a:ext cx="146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Courier" pitchFamily="2" charset="0"/>
                </a:rPr>
                <a:t>GigabitEthernet1</a:t>
              </a:r>
            </a:p>
            <a:p>
              <a:r>
                <a:rPr lang="en-US" sz="1000" b="1" dirty="0">
                  <a:latin typeface="Courier" pitchFamily="2" charset="0"/>
                </a:rPr>
                <a:t>10.10.20.48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C169C6-B0BE-7243-8F16-8303C9287F0F}"/>
                </a:ext>
              </a:extLst>
            </p:cNvPr>
            <p:cNvSpPr txBox="1"/>
            <p:nvPr/>
          </p:nvSpPr>
          <p:spPr>
            <a:xfrm>
              <a:off x="5076567" y="302451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ourier" pitchFamily="2" charset="0"/>
                </a:rPr>
                <a:t>IOS XE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28C8A7-E9DB-9A4D-9D58-03820E4C1614}"/>
                </a:ext>
              </a:extLst>
            </p:cNvPr>
            <p:cNvSpPr/>
            <p:nvPr/>
          </p:nvSpPr>
          <p:spPr>
            <a:xfrm>
              <a:off x="7288068" y="2234317"/>
              <a:ext cx="1144058" cy="10893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urier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16DFCE-1915-BE4E-BC48-D614889BB0D0}"/>
                </a:ext>
              </a:extLst>
            </p:cNvPr>
            <p:cNvSpPr txBox="1"/>
            <p:nvPr/>
          </p:nvSpPr>
          <p:spPr>
            <a:xfrm>
              <a:off x="7288066" y="2950067"/>
              <a:ext cx="1144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ourier" pitchFamily="2" charset="0"/>
                </a:rPr>
                <a:t>Guest Shell</a:t>
              </a:r>
            </a:p>
            <a:p>
              <a:pPr algn="ctr"/>
              <a:r>
                <a:rPr lang="en-US" sz="1000" b="1" dirty="0">
                  <a:latin typeface="Courier" pitchFamily="2" charset="0"/>
                </a:rPr>
                <a:t>Container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E8B893-5485-C149-B96D-3F235CADDBD2}"/>
                </a:ext>
              </a:extLst>
            </p:cNvPr>
            <p:cNvSpPr txBox="1"/>
            <p:nvPr/>
          </p:nvSpPr>
          <p:spPr>
            <a:xfrm>
              <a:off x="5418398" y="2598465"/>
              <a:ext cx="156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Courier" pitchFamily="2" charset="0"/>
                </a:rPr>
                <a:t>VirtualPortGroup0</a:t>
              </a:r>
            </a:p>
            <a:p>
              <a:pPr algn="r"/>
              <a:r>
                <a:rPr lang="en-US" sz="1000" b="1" dirty="0">
                  <a:latin typeface="Courier" pitchFamily="2" charset="0"/>
                </a:rPr>
                <a:t>10.1.1.1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64EBFD-9AA6-B54B-8633-76AC04A69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4453" y="2798520"/>
              <a:ext cx="486841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420A7D-FDDE-7647-B073-8B30086CDF48}"/>
                </a:ext>
              </a:extLst>
            </p:cNvPr>
            <p:cNvSpPr/>
            <p:nvPr/>
          </p:nvSpPr>
          <p:spPr>
            <a:xfrm>
              <a:off x="7288067" y="2606240"/>
              <a:ext cx="8179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Courier" pitchFamily="2" charset="0"/>
                </a:rPr>
                <a:t>eth0</a:t>
              </a:r>
              <a:endParaRPr lang="en-US" sz="1000" b="1" dirty="0"/>
            </a:p>
            <a:p>
              <a:r>
                <a:rPr lang="en-US" sz="1000" b="1" dirty="0">
                  <a:latin typeface="Courier" pitchFamily="2" charset="0"/>
                </a:rPr>
                <a:t>10.1.1.2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5DABBFB-8F13-6849-97DD-55F82CF1810B}"/>
                </a:ext>
              </a:extLst>
            </p:cNvPr>
            <p:cNvSpPr/>
            <p:nvPr/>
          </p:nvSpPr>
          <p:spPr>
            <a:xfrm>
              <a:off x="4970947" y="2351974"/>
              <a:ext cx="974418" cy="200579"/>
            </a:xfrm>
            <a:custGeom>
              <a:avLst/>
              <a:gdLst>
                <a:gd name="connsiteX0" fmla="*/ 974418 w 974418"/>
                <a:gd name="connsiteY0" fmla="*/ 208302 h 208302"/>
                <a:gd name="connsiteX1" fmla="*/ 494270 w 974418"/>
                <a:gd name="connsiteY1" fmla="*/ 2 h 208302"/>
                <a:gd name="connsiteX2" fmla="*/ 0 w 974418"/>
                <a:gd name="connsiteY2" fmla="*/ 204771 h 20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418" h="208302">
                  <a:moveTo>
                    <a:pt x="974418" y="208302"/>
                  </a:moveTo>
                  <a:cubicBezTo>
                    <a:pt x="815545" y="104446"/>
                    <a:pt x="656673" y="590"/>
                    <a:pt x="494270" y="2"/>
                  </a:cubicBezTo>
                  <a:cubicBezTo>
                    <a:pt x="331867" y="-587"/>
                    <a:pt x="165933" y="102092"/>
                    <a:pt x="0" y="204771"/>
                  </a:cubicBezTo>
                </a:path>
              </a:pathLst>
            </a:cu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B4B7D6-DD7E-F64E-980D-AF72B8D687DD}"/>
                </a:ext>
              </a:extLst>
            </p:cNvPr>
            <p:cNvSpPr txBox="1"/>
            <p:nvPr/>
          </p:nvSpPr>
          <p:spPr>
            <a:xfrm>
              <a:off x="5259091" y="2338298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Courier" pitchFamily="2" charset="0"/>
                </a:rPr>
                <a:t>NAT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8EBED0-5705-284A-9ADA-8DB3FAEFEE77}"/>
                </a:ext>
              </a:extLst>
            </p:cNvPr>
            <p:cNvSpPr txBox="1"/>
            <p:nvPr/>
          </p:nvSpPr>
          <p:spPr>
            <a:xfrm>
              <a:off x="2866717" y="2590345"/>
              <a:ext cx="981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Courier" pitchFamily="2" charset="0"/>
                </a:rPr>
                <a:t>LAN</a:t>
              </a:r>
            </a:p>
            <a:p>
              <a:pPr algn="r"/>
              <a:r>
                <a:rPr lang="en-US" sz="1000" b="1" dirty="0">
                  <a:latin typeface="Courier" pitchFamily="2" charset="0"/>
                </a:rPr>
                <a:t>Internet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0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AA8B-7E4B-1D4D-8C22-655C7F29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Shell Networking - continued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F9E1E1A8-817A-2A4F-996D-90065F9C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214" y="1978572"/>
            <a:ext cx="4784834" cy="278943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aaa new-model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aaa authentication login default local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aaa authorization exec default local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ip name-server 208.67.222.222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latin typeface="Courier" pitchFamily="2" charset="0"/>
              </a:rPr>
              <a:t>interface VirtualPortGroup0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latin typeface="Courier" pitchFamily="2" charset="0"/>
              </a:rPr>
              <a:t> </a:t>
            </a:r>
            <a:r>
              <a:rPr lang="en-US" sz="800" dirty="0">
                <a:latin typeface="Courier" pitchFamily="2" charset="0"/>
              </a:rPr>
              <a:t>ip address 10.1.1.1 255.255.255.0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description used_for_GS_access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ip nat inside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interface GigabitEthernet1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ip nat outside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ip access-list standard GS_NAT_ACL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permit 10.1.1.0 0.0.0.255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ip nat inside source list GS_NAT_ACL interface GigabitEthernet1 overload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E9F84-685F-4F6B-94AB-E51D837A99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A1F581-D5B6-B244-B4EE-B43BDC8DCD86}"/>
              </a:ext>
            </a:extLst>
          </p:cNvPr>
          <p:cNvSpPr txBox="1"/>
          <p:nvPr/>
        </p:nvSpPr>
        <p:spPr>
          <a:xfrm>
            <a:off x="4514504" y="1614016"/>
            <a:ext cx="4270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Configure your CSR1000V with these commands: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13813-7BF6-2544-A66D-71F55A551C2A}"/>
              </a:ext>
            </a:extLst>
          </p:cNvPr>
          <p:cNvSpPr txBox="1"/>
          <p:nvPr/>
        </p:nvSpPr>
        <p:spPr>
          <a:xfrm>
            <a:off x="377371" y="1328057"/>
            <a:ext cx="3338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Interface GigabitEthernet 1 is connected to the Internet for external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Need a VirtualPortGroup interface with static ip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NAT set up between VPG and the GigabitEthernet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1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01F2B0-2AE0-C743-B9F6-8B0EBBA9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Shell Configuration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89294-2C92-D549-844C-9BD1F47D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Enable Guest Shell and verify connectivity from IOS XE: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FE7D-734E-4613-BB9D-AFEAB580B8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E85F404-D784-5B4B-87E5-C5BDA870D937}"/>
              </a:ext>
            </a:extLst>
          </p:cNvPr>
          <p:cNvSpPr txBox="1">
            <a:spLocks/>
          </p:cNvSpPr>
          <p:nvPr/>
        </p:nvSpPr>
        <p:spPr>
          <a:xfrm>
            <a:off x="127221" y="1092874"/>
            <a:ext cx="8921363" cy="349489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Courier" pitchFamily="2" charset="0"/>
              </a:rPr>
              <a:t>PDX-RN(config)#</a:t>
            </a:r>
            <a:r>
              <a:rPr lang="en-US" sz="900" b="1" dirty="0">
                <a:highlight>
                  <a:srgbClr val="FFFF00"/>
                </a:highlight>
                <a:latin typeface="Courier" pitchFamily="2" charset="0"/>
              </a:rPr>
              <a:t>app-hosting appid guestshell</a:t>
            </a:r>
          </a:p>
          <a:p>
            <a:r>
              <a:rPr lang="en-US" sz="900" dirty="0">
                <a:latin typeface="Courier" pitchFamily="2" charset="0"/>
              </a:rPr>
              <a:t>PDX-RN(config-app-hosting)#</a:t>
            </a:r>
            <a:r>
              <a:rPr lang="en-US" sz="900" b="1" dirty="0">
                <a:highlight>
                  <a:srgbClr val="FFFF00"/>
                </a:highlight>
                <a:latin typeface="Courier" pitchFamily="2" charset="0"/>
              </a:rPr>
              <a:t>vnic gateway1 virtualportgroup 0 guest-interface 0 guest-ipaddress 10.1.1.2 netmask 255.255.255.0 gateway 10.1.1.1 name-server 208.67.222.222</a:t>
            </a:r>
          </a:p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highlight>
                  <a:srgbClr val="FFFF00"/>
                </a:highlight>
                <a:latin typeface="Courier" pitchFamily="2" charset="0"/>
              </a:rPr>
              <a:t>guestshell enable</a:t>
            </a:r>
          </a:p>
          <a:p>
            <a:r>
              <a:rPr lang="en-US" sz="900" dirty="0">
                <a:latin typeface="Courier" pitchFamily="2" charset="0"/>
              </a:rPr>
              <a:t>Interface will be selected if configured in app-hosting</a:t>
            </a:r>
          </a:p>
          <a:p>
            <a:r>
              <a:rPr lang="en-US" sz="900" dirty="0">
                <a:latin typeface="Courier" pitchFamily="2" charset="0"/>
              </a:rPr>
              <a:t>Please wait for completion</a:t>
            </a:r>
          </a:p>
          <a:p>
            <a:r>
              <a:rPr lang="en-US" sz="900" dirty="0">
                <a:latin typeface="Courier" pitchFamily="2" charset="0"/>
              </a:rPr>
              <a:t>Guestshell enabled successfully</a:t>
            </a:r>
          </a:p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latin typeface="Courier" pitchFamily="2" charset="0"/>
              </a:rPr>
              <a:t>show app-hosting list</a:t>
            </a:r>
          </a:p>
          <a:p>
            <a:r>
              <a:rPr lang="en-US" sz="900" dirty="0">
                <a:latin typeface="Courier" pitchFamily="2" charset="0"/>
              </a:rPr>
              <a:t>App id                         State</a:t>
            </a:r>
          </a:p>
          <a:p>
            <a:r>
              <a:rPr lang="en-US" sz="900" dirty="0">
                <a:latin typeface="Courier" pitchFamily="2" charset="0"/>
              </a:rPr>
              <a:t>------------------------------------------------------</a:t>
            </a:r>
          </a:p>
          <a:p>
            <a:r>
              <a:rPr lang="en-US" sz="900" dirty="0">
                <a:latin typeface="Courier" pitchFamily="2" charset="0"/>
              </a:rPr>
              <a:t>guestshell                     RUNNING</a:t>
            </a:r>
          </a:p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latin typeface="Courier" pitchFamily="2" charset="0"/>
              </a:rPr>
              <a:t>guestshell run sudo ping 10.1.1.1</a:t>
            </a:r>
          </a:p>
          <a:p>
            <a:r>
              <a:rPr lang="en-US" sz="900" dirty="0">
                <a:latin typeface="Courier" pitchFamily="2" charset="0"/>
              </a:rPr>
              <a:t>PING 10.1.1.1 (10.1.1.1) 56(84) bytes of data.</a:t>
            </a:r>
          </a:p>
          <a:p>
            <a:r>
              <a:rPr lang="en-US" sz="900" dirty="0">
                <a:latin typeface="Courier" pitchFamily="2" charset="0"/>
              </a:rPr>
              <a:t>64 bytes from 10.1.1.1: icmp_seq=1 ttl=255 time=0.527 ms</a:t>
            </a:r>
          </a:p>
          <a:p>
            <a:r>
              <a:rPr lang="en-US" sz="900" dirty="0">
                <a:latin typeface="Courier" pitchFamily="2" charset="0"/>
              </a:rPr>
              <a:t>^C</a:t>
            </a:r>
          </a:p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latin typeface="Courier" pitchFamily="2" charset="0"/>
              </a:rPr>
              <a:t>guestshell ?</a:t>
            </a:r>
          </a:p>
          <a:p>
            <a:r>
              <a:rPr lang="en-US" sz="900" b="1" dirty="0">
                <a:latin typeface="Courier" pitchFamily="2" charset="0"/>
              </a:rPr>
              <a:t>  destroy</a:t>
            </a:r>
            <a:r>
              <a:rPr lang="en-US" sz="900" dirty="0">
                <a:latin typeface="Courier" pitchFamily="2" charset="0"/>
              </a:rPr>
              <a:t>  Disable and uninstall the guest shell service package</a:t>
            </a:r>
          </a:p>
          <a:p>
            <a:r>
              <a:rPr lang="en-US" sz="900" dirty="0">
                <a:latin typeface="Courier" pitchFamily="2" charset="0"/>
              </a:rPr>
              <a:t>  </a:t>
            </a:r>
            <a:r>
              <a:rPr lang="en-US" sz="900" b="1" dirty="0">
                <a:latin typeface="Courier" pitchFamily="2" charset="0"/>
              </a:rPr>
              <a:t>disable</a:t>
            </a:r>
            <a:r>
              <a:rPr lang="en-US" sz="900" dirty="0">
                <a:latin typeface="Courier" pitchFamily="2" charset="0"/>
              </a:rPr>
              <a:t>  Disable the guest shell service package</a:t>
            </a:r>
          </a:p>
          <a:p>
            <a:r>
              <a:rPr lang="en-US" sz="900" dirty="0">
                <a:latin typeface="Courier" pitchFamily="2" charset="0"/>
              </a:rPr>
              <a:t>  </a:t>
            </a:r>
            <a:r>
              <a:rPr lang="en-US" sz="900" b="1" dirty="0">
                <a:latin typeface="Courier" pitchFamily="2" charset="0"/>
              </a:rPr>
              <a:t>enable</a:t>
            </a:r>
            <a:r>
              <a:rPr lang="en-US" sz="900" dirty="0">
                <a:latin typeface="Courier" pitchFamily="2" charset="0"/>
              </a:rPr>
              <a:t>   Enable the guest shell service</a:t>
            </a:r>
          </a:p>
          <a:p>
            <a:r>
              <a:rPr lang="en-US" sz="900" dirty="0">
                <a:latin typeface="Courier" pitchFamily="2" charset="0"/>
              </a:rPr>
              <a:t>  </a:t>
            </a:r>
            <a:r>
              <a:rPr lang="en-US" sz="900" b="1" dirty="0">
                <a:latin typeface="Courier" pitchFamily="2" charset="0"/>
              </a:rPr>
              <a:t>run</a:t>
            </a:r>
            <a:r>
              <a:rPr lang="en-US" sz="900" dirty="0">
                <a:latin typeface="Courier" pitchFamily="2" charset="0"/>
              </a:rPr>
              <a:t>      Execute/run program in the guest shell</a:t>
            </a:r>
          </a:p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latin typeface="Courier" pitchFamily="2" charset="0"/>
              </a:rPr>
              <a:t>show app-hosting detail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8CE66-97BC-9746-9C64-081CD302249C}"/>
              </a:ext>
            </a:extLst>
          </p:cNvPr>
          <p:cNvSpPr txBox="1"/>
          <p:nvPr/>
        </p:nvSpPr>
        <p:spPr>
          <a:xfrm>
            <a:off x="5595042" y="1548143"/>
            <a:ext cx="2973891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" pitchFamily="2" charset="0"/>
              </a:rPr>
              <a:t>This step is completed for you</a:t>
            </a:r>
          </a:p>
        </p:txBody>
      </p:sp>
    </p:spTree>
    <p:extLst>
      <p:ext uri="{BB962C8B-B14F-4D97-AF65-F5344CB8AC3E}">
        <p14:creationId xmlns:p14="http://schemas.microsoft.com/office/powerpoint/2010/main" val="5293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01F2B0-2AE0-C743-B9F6-8B0EBBA9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Guest Shell Configuration - continued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89294-2C92-D549-844C-9BD1F47D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8317"/>
            <a:ext cx="8229600" cy="78681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Verify connectivity from Guest Shell to IOS XE and Internet</a:t>
            </a:r>
          </a:p>
          <a:p>
            <a:r>
              <a:rPr lang="en-US" sz="2000" dirty="0">
                <a:solidFill>
                  <a:schemeClr val="tx2"/>
                </a:solidFill>
              </a:rPr>
              <a:t>Update 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A8AB-4D13-4E0D-9BAD-F1E35039E6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E85F404-D784-5B4B-87E5-C5BDA870D937}"/>
              </a:ext>
            </a:extLst>
          </p:cNvPr>
          <p:cNvSpPr txBox="1">
            <a:spLocks/>
          </p:cNvSpPr>
          <p:nvPr/>
        </p:nvSpPr>
        <p:spPr>
          <a:xfrm>
            <a:off x="457200" y="1970690"/>
            <a:ext cx="8370277" cy="2619598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latin typeface="Courier" pitchFamily="2" charset="0"/>
              </a:rPr>
              <a:t>guestshell run bash</a:t>
            </a:r>
          </a:p>
          <a:p>
            <a:r>
              <a:rPr lang="en-US" sz="900" dirty="0">
                <a:latin typeface="Courier" pitchFamily="2" charset="0"/>
              </a:rPr>
              <a:t>[guestshell@guestshell ~]$ </a:t>
            </a:r>
            <a:r>
              <a:rPr lang="en-US" sz="900" b="1" dirty="0">
                <a:latin typeface="Courier" pitchFamily="2" charset="0"/>
              </a:rPr>
              <a:t>cat /etc/resolv.conf</a:t>
            </a:r>
          </a:p>
          <a:p>
            <a:r>
              <a:rPr lang="en-US" sz="900" dirty="0">
                <a:latin typeface="Courier" pitchFamily="2" charset="0"/>
              </a:rPr>
              <a:t>nameserver 208.67.222.222</a:t>
            </a:r>
          </a:p>
          <a:p>
            <a:r>
              <a:rPr lang="en-US" sz="900" dirty="0">
                <a:latin typeface="Courier" pitchFamily="2" charset="0"/>
              </a:rPr>
              <a:t>[guestshell@guestshell ~]$ </a:t>
            </a:r>
            <a:r>
              <a:rPr lang="en-US" sz="900" b="1" dirty="0">
                <a:latin typeface="Courier" pitchFamily="2" charset="0"/>
              </a:rPr>
              <a:t>ping 10.1.1.1</a:t>
            </a:r>
          </a:p>
          <a:p>
            <a:r>
              <a:rPr lang="en-US" sz="900" dirty="0">
                <a:latin typeface="Courier" pitchFamily="2" charset="0"/>
              </a:rPr>
              <a:t>PING 10.1.1.1 (10.1.1.1) 56(84) bytes of data.64 bytes from 10.1.1.1: </a:t>
            </a:r>
          </a:p>
          <a:p>
            <a:r>
              <a:rPr lang="en-US" sz="900" dirty="0">
                <a:latin typeface="Courier" pitchFamily="2" charset="0"/>
              </a:rPr>
              <a:t>icmp_seq=1 ttl=255 time=0.568 ms64 bytes from 10.1.1.1: </a:t>
            </a:r>
          </a:p>
          <a:p>
            <a:r>
              <a:rPr lang="en-US" sz="900" dirty="0">
                <a:latin typeface="Courier" pitchFamily="2" charset="0"/>
              </a:rPr>
              <a:t>icmp_seq=2 ttl=255 time=0.407 ms64 bytes from 10.1.1.1: </a:t>
            </a:r>
          </a:p>
          <a:p>
            <a:r>
              <a:rPr lang="en-US" sz="900" dirty="0">
                <a:latin typeface="Courier" pitchFamily="2" charset="0"/>
              </a:rPr>
              <a:t>icmp_seq=3 ttl=255 time=0.467 ms64 bytes from 10.1.1.1: </a:t>
            </a:r>
          </a:p>
          <a:p>
            <a:r>
              <a:rPr lang="en-US" sz="900" dirty="0">
                <a:latin typeface="Courier" pitchFamily="2" charset="0"/>
              </a:rPr>
              <a:t>^C </a:t>
            </a:r>
          </a:p>
          <a:p>
            <a:r>
              <a:rPr lang="en-US" sz="900" dirty="0">
                <a:latin typeface="Courier" pitchFamily="2" charset="0"/>
              </a:rPr>
              <a:t>[guestshell@guestshell ~]$ sudo yum install bind-utils -y</a:t>
            </a:r>
          </a:p>
          <a:p>
            <a:endParaRPr lang="en-US" sz="900" dirty="0">
              <a:latin typeface="Courier" pitchFamily="2" charset="0"/>
            </a:endParaRPr>
          </a:p>
          <a:p>
            <a:r>
              <a:rPr lang="en-US" sz="900" dirty="0">
                <a:latin typeface="Courier" pitchFamily="2" charset="0"/>
              </a:rPr>
              <a:t>[guestshell@guestshell ~]$ nslookup www.cisco.com</a:t>
            </a:r>
          </a:p>
          <a:p>
            <a:endParaRPr lang="en-US" sz="900" dirty="0">
              <a:latin typeface="Courier" pitchFamily="2" charset="0"/>
            </a:endParaRPr>
          </a:p>
          <a:p>
            <a:endParaRPr lang="en-US" sz="900" dirty="0">
              <a:latin typeface="Courier" pitchFamily="2" charset="0"/>
            </a:endParaRPr>
          </a:p>
          <a:p>
            <a:r>
              <a:rPr lang="en-US" sz="900" dirty="0">
                <a:latin typeface="Courier" pitchFamily="2" charset="0"/>
              </a:rPr>
              <a:t>[guestshell@guestshell ~]$ sudo yum update -y</a:t>
            </a:r>
          </a:p>
          <a:p>
            <a:endParaRPr lang="en-US" sz="9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03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01F2B0-2AE0-C743-B9F6-8B0EBBA9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Shell Troubleshooting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89294-2C92-D549-844C-9BD1F47D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5415"/>
            <a:ext cx="8229600" cy="366259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If not successful verify: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VirtualPortGroup and NAT Configuration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Guest Shell Configuration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Add a DNS configuration to the /etc/resolv.conf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63B1D-9C2C-43BD-B146-75F09F534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E85F404-D784-5B4B-87E5-C5BDA870D937}"/>
              </a:ext>
            </a:extLst>
          </p:cNvPr>
          <p:cNvSpPr txBox="1">
            <a:spLocks/>
          </p:cNvSpPr>
          <p:nvPr/>
        </p:nvSpPr>
        <p:spPr>
          <a:xfrm>
            <a:off x="159026" y="2243027"/>
            <a:ext cx="5576617" cy="212673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PDX-RN#</a:t>
            </a:r>
            <a:r>
              <a:rPr lang="en-US" sz="800" b="1" dirty="0">
                <a:latin typeface="Courier" pitchFamily="2" charset="0"/>
              </a:rPr>
              <a:t>show run interface VirtualPortGroup 0</a:t>
            </a:r>
          </a:p>
          <a:p>
            <a:r>
              <a:rPr lang="en-US" sz="800" dirty="0">
                <a:latin typeface="Courier" pitchFamily="2" charset="0"/>
              </a:rPr>
              <a:t>interface VirtualPortGroup0</a:t>
            </a:r>
          </a:p>
          <a:p>
            <a:r>
              <a:rPr lang="en-US" sz="800" dirty="0">
                <a:latin typeface="Courier" pitchFamily="2" charset="0"/>
              </a:rPr>
              <a:t> ip address 10.1.1.1 255.255.255.0</a:t>
            </a:r>
          </a:p>
          <a:p>
            <a:r>
              <a:rPr lang="en-US" sz="800" dirty="0">
                <a:latin typeface="Courier" pitchFamily="2" charset="0"/>
              </a:rPr>
              <a:t> ip nat inside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PDX-RN#</a:t>
            </a:r>
            <a:r>
              <a:rPr lang="en-US" sz="800" b="1" dirty="0">
                <a:latin typeface="Courier" pitchFamily="2" charset="0"/>
              </a:rPr>
              <a:t>show ip nat statistics</a:t>
            </a:r>
          </a:p>
          <a:p>
            <a:r>
              <a:rPr lang="en-US" sz="800" dirty="0">
                <a:latin typeface="Courier" pitchFamily="2" charset="0"/>
              </a:rPr>
              <a:t> Total active translations: 0 (0 static, 0 dynamic; 0 extended)</a:t>
            </a:r>
          </a:p>
          <a:p>
            <a:r>
              <a:rPr lang="en-US" sz="800" dirty="0">
                <a:latin typeface="Courier" pitchFamily="2" charset="0"/>
              </a:rPr>
              <a:t>Outside interfaces:</a:t>
            </a:r>
          </a:p>
          <a:p>
            <a:r>
              <a:rPr lang="en-US" sz="800" dirty="0">
                <a:latin typeface="Courier" pitchFamily="2" charset="0"/>
              </a:rPr>
              <a:t>  GigabitEthernet1</a:t>
            </a:r>
          </a:p>
          <a:p>
            <a:r>
              <a:rPr lang="en-US" sz="800" dirty="0">
                <a:latin typeface="Courier" pitchFamily="2" charset="0"/>
              </a:rPr>
              <a:t>Inside interfaces:</a:t>
            </a:r>
          </a:p>
          <a:p>
            <a:r>
              <a:rPr lang="en-US" sz="800" dirty="0">
                <a:latin typeface="Courier" pitchFamily="2" charset="0"/>
              </a:rPr>
              <a:t>   VirtualPortGroup0</a:t>
            </a:r>
          </a:p>
          <a:p>
            <a:r>
              <a:rPr lang="en-US" sz="800" dirty="0">
                <a:latin typeface="Courier" pitchFamily="2" charset="0"/>
              </a:rPr>
              <a:t>Hits: 14768  Misses: 86</a:t>
            </a:r>
          </a:p>
          <a:p>
            <a:endParaRPr lang="en-US" sz="800" dirty="0">
              <a:latin typeface="Courier" pitchFamily="2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A458A75-ADB1-154F-B2BF-3D2C4C3DC21E}"/>
              </a:ext>
            </a:extLst>
          </p:cNvPr>
          <p:cNvSpPr txBox="1">
            <a:spLocks/>
          </p:cNvSpPr>
          <p:nvPr/>
        </p:nvSpPr>
        <p:spPr>
          <a:xfrm>
            <a:off x="4252521" y="3078645"/>
            <a:ext cx="4740405" cy="182581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Courier" pitchFamily="2" charset="0"/>
              </a:rPr>
              <a:t>PDX-RN#</a:t>
            </a:r>
            <a:r>
              <a:rPr lang="en-US" sz="800" b="1" dirty="0">
                <a:latin typeface="Courier" pitchFamily="2" charset="0"/>
              </a:rPr>
              <a:t>guestshell run sudo ifconfig</a:t>
            </a:r>
          </a:p>
          <a:p>
            <a:r>
              <a:rPr lang="en-US" sz="800" dirty="0">
                <a:latin typeface="Courier" pitchFamily="2" charset="0"/>
              </a:rPr>
              <a:t>  eth0: flags=4163&lt;UP,BROADCAST,RUNNING,MULTICAST&gt;.  mtu 1500</a:t>
            </a:r>
          </a:p>
          <a:p>
            <a:r>
              <a:rPr lang="en-US" sz="800" dirty="0">
                <a:latin typeface="Courier" pitchFamily="2" charset="0"/>
              </a:rPr>
              <a:t>        inet 10.1.1.2  netmask 255.255.255.0  broadcast 10.1.1.255</a:t>
            </a:r>
          </a:p>
          <a:p>
            <a:r>
              <a:rPr lang="en-US" sz="800" dirty="0">
                <a:latin typeface="Courier" pitchFamily="2" charset="0"/>
              </a:rPr>
              <a:t>        inet6 fe80::5054:ddff:fed0:1dbf  prefixlen 64</a:t>
            </a:r>
          </a:p>
          <a:p>
            <a:r>
              <a:rPr lang="en-US" sz="800" dirty="0">
                <a:latin typeface="Courier" pitchFamily="2" charset="0"/>
              </a:rPr>
              <a:t>        ether 52:54:dd:d0:1d:bf  txqueuelen 1000  (Ethernet)</a:t>
            </a:r>
          </a:p>
          <a:p>
            <a:r>
              <a:rPr lang="en-US" sz="800" dirty="0">
                <a:latin typeface="Courier" pitchFamily="2" charset="0"/>
              </a:rPr>
              <a:t>        RX packets 10012  bytes 12216093 (11.6 MiB)</a:t>
            </a:r>
          </a:p>
          <a:p>
            <a:r>
              <a:rPr lang="en-US" sz="800" dirty="0">
                <a:latin typeface="Courier" pitchFamily="2" charset="0"/>
              </a:rPr>
              <a:t>        RX errors 0  dropped 0  overruns 0  frame 0</a:t>
            </a:r>
          </a:p>
          <a:p>
            <a:r>
              <a:rPr lang="en-US" sz="800" dirty="0">
                <a:latin typeface="Courier" pitchFamily="2" charset="0"/>
              </a:rPr>
              <a:t>        TX packets 5593  bytes 383829 (374.8 KiB)</a:t>
            </a:r>
          </a:p>
          <a:p>
            <a:r>
              <a:rPr lang="en-US" sz="800" dirty="0">
                <a:latin typeface="Courier" pitchFamily="2" charset="0"/>
              </a:rPr>
              <a:t>        TX errors 0  dropped 0 overruns 0  carrier 0  collisions 0</a:t>
            </a:r>
          </a:p>
          <a:p>
            <a:r>
              <a:rPr lang="en-US" sz="800" dirty="0">
                <a:latin typeface="Courier" pitchFamily="2" charset="0"/>
              </a:rPr>
              <a:t>PDX-RN#</a:t>
            </a:r>
            <a:r>
              <a:rPr lang="en-US" sz="800" b="1" dirty="0">
                <a:latin typeface="Courier" pitchFamily="2" charset="0"/>
              </a:rPr>
              <a:t>guestshell run cat /etc/resolv.conf</a:t>
            </a:r>
          </a:p>
          <a:p>
            <a:r>
              <a:rPr lang="en-US" sz="800" dirty="0">
                <a:latin typeface="Courier" pitchFamily="2" charset="0"/>
              </a:rPr>
              <a:t>nameserver 208.67.222.222</a:t>
            </a:r>
          </a:p>
        </p:txBody>
      </p:sp>
    </p:spTree>
    <p:extLst>
      <p:ext uri="{BB962C8B-B14F-4D97-AF65-F5344CB8AC3E}">
        <p14:creationId xmlns:p14="http://schemas.microsoft.com/office/powerpoint/2010/main" val="422920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C16A0C-DED1-8745-A512-9502283B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Packages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01D0A-F611-4F93-B8D7-BB4060516F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16D1704-F058-7F40-81D1-DD38AFB1110D}"/>
              </a:ext>
            </a:extLst>
          </p:cNvPr>
          <p:cNvSpPr txBox="1">
            <a:spLocks/>
          </p:cNvSpPr>
          <p:nvPr/>
        </p:nvSpPr>
        <p:spPr>
          <a:xfrm>
            <a:off x="554603" y="1128316"/>
            <a:ext cx="8034793" cy="352206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ourier" pitchFamily="2" charset="0"/>
              </a:rPr>
              <a:t>PDX-RN#</a:t>
            </a:r>
            <a:r>
              <a:rPr lang="en-US" sz="1200" b="1" dirty="0">
                <a:latin typeface="Courier" pitchFamily="2" charset="0"/>
              </a:rPr>
              <a:t>guestshell run bash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sudo pip install --upgrade pip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sudo pip install requests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sudo pip install requests[security]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sudo pip install ncclient==0.6.3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sudo pip install pubnub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pip list</a:t>
            </a:r>
          </a:p>
          <a:p>
            <a:r>
              <a:rPr lang="en-US" sz="1200" dirty="0">
                <a:latin typeface="Courier" pitchFamily="2" charset="0"/>
              </a:rPr>
              <a:t>DEPRECATION: The default format will switch to columns in the future. You can use --format=(legacy|columns) (or define a format=(legacy|columns) in your pip.conf under the [list] section) to disable this warning.</a:t>
            </a:r>
          </a:p>
          <a:p>
            <a:r>
              <a:rPr lang="en-US" sz="1200" dirty="0">
                <a:latin typeface="Courier" pitchFamily="2" charset="0"/>
              </a:rPr>
              <a:t>…</a:t>
            </a:r>
          </a:p>
          <a:p>
            <a:r>
              <a:rPr lang="en-US" sz="1200" dirty="0">
                <a:latin typeface="Courier" pitchFamily="2" charset="0"/>
              </a:rPr>
              <a:t>cryptography (2.2.2)</a:t>
            </a:r>
          </a:p>
          <a:p>
            <a:r>
              <a:rPr lang="en-US" sz="1200" dirty="0">
                <a:latin typeface="Courier" pitchFamily="2" charset="0"/>
              </a:rPr>
              <a:t>pip (9.0.3)</a:t>
            </a:r>
          </a:p>
          <a:p>
            <a:r>
              <a:rPr lang="en-US" sz="1200" dirty="0">
                <a:latin typeface="Courier" pitchFamily="2" charset="0"/>
              </a:rPr>
              <a:t>requests (2.18.4)</a:t>
            </a:r>
          </a:p>
          <a:p>
            <a:r>
              <a:rPr lang="en-US" sz="1200" dirty="0">
                <a:latin typeface="Courier" pitchFamily="2" charset="0"/>
              </a:rPr>
              <a:t>…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90702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6D5BF1-DCB2-3044-8783-183F0CBE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Git and Nano on Guest Shell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2244F3-02BA-DE4C-87E1-E14E623C9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Install Git on CentOs (GS): </a:t>
            </a:r>
            <a:r>
              <a:rPr lang="en-US" sz="1600" b="1" dirty="0">
                <a:solidFill>
                  <a:schemeClr val="tx2"/>
                </a:solidFill>
              </a:rPr>
              <a:t>sudo yum install git -y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If the command completes without errors, you had git downloaded and installed. 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To double-check that it is working correctly, try running Git's built-in version check</a:t>
            </a:r>
          </a:p>
          <a:p>
            <a:pPr>
              <a:lnSpc>
                <a:spcPct val="75000"/>
              </a:lnSpc>
            </a:pPr>
            <a:r>
              <a:rPr lang="en-US" sz="1600" b="1" dirty="0">
                <a:solidFill>
                  <a:schemeClr val="tx2"/>
                </a:solidFill>
              </a:rPr>
              <a:t>git version </a:t>
            </a:r>
            <a:r>
              <a:rPr lang="en-US" sz="1600" dirty="0">
                <a:solidFill>
                  <a:schemeClr val="tx2"/>
                </a:solidFill>
              </a:rPr>
              <a:t>- git version 1.8.3.1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Set-up Git with your info:</a:t>
            </a:r>
          </a:p>
          <a:p>
            <a:pPr lvl="1">
              <a:lnSpc>
                <a:spcPct val="75000"/>
              </a:lnSpc>
            </a:pPr>
            <a:r>
              <a:rPr lang="en-US" sz="1400" b="1" dirty="0">
                <a:solidFill>
                  <a:schemeClr val="tx2"/>
                </a:solidFill>
              </a:rPr>
              <a:t>git config --global user.name "Your GitHub Username "</a:t>
            </a:r>
          </a:p>
          <a:p>
            <a:pPr lvl="1">
              <a:lnSpc>
                <a:spcPct val="75000"/>
              </a:lnSpc>
            </a:pPr>
            <a:r>
              <a:rPr lang="en-US" sz="1400" b="1" dirty="0">
                <a:solidFill>
                  <a:schemeClr val="tx2"/>
                </a:solidFill>
              </a:rPr>
              <a:t>git config --global user.email "</a:t>
            </a:r>
            <a:r>
              <a:rPr lang="en-US" sz="1400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you@example.com</a:t>
            </a:r>
            <a:r>
              <a:rPr lang="en-US" sz="1400" b="1" dirty="0">
                <a:solidFill>
                  <a:schemeClr val="tx2"/>
                </a:solidFill>
              </a:rPr>
              <a:t>"</a:t>
            </a:r>
          </a:p>
          <a:p>
            <a:pPr lvl="1">
              <a:lnSpc>
                <a:spcPct val="75000"/>
              </a:lnSpc>
            </a:pPr>
            <a:r>
              <a:rPr lang="en-US" sz="1400" b="1" dirty="0">
                <a:solidFill>
                  <a:schemeClr val="tx2"/>
                </a:solidFill>
              </a:rPr>
              <a:t>git config --global credential.helper "cache --timeout 3600"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Verify Git Config - </a:t>
            </a:r>
            <a:r>
              <a:rPr lang="en-US" sz="1600" b="1" dirty="0">
                <a:solidFill>
                  <a:schemeClr val="tx2"/>
                </a:solidFill>
              </a:rPr>
              <a:t>git config --list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Additional packages:</a:t>
            </a:r>
          </a:p>
          <a:p>
            <a:pPr lvl="1">
              <a:lnSpc>
                <a:spcPct val="75000"/>
              </a:lnSpc>
            </a:pPr>
            <a:r>
              <a:rPr lang="en-US" sz="1400" b="1" dirty="0">
                <a:solidFill>
                  <a:schemeClr val="tx2"/>
                </a:solidFill>
              </a:rPr>
              <a:t>sudo yum install curl-devel</a:t>
            </a:r>
          </a:p>
          <a:p>
            <a:pPr lvl="1">
              <a:lnSpc>
                <a:spcPct val="75000"/>
              </a:lnSpc>
            </a:pPr>
            <a:r>
              <a:rPr lang="en-US" sz="1400" b="1" dirty="0">
                <a:solidFill>
                  <a:schemeClr val="tx2"/>
                </a:solidFill>
              </a:rPr>
              <a:t>sudo yum update -y nss curl libcurl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(May be required for git clone/pull operations on some platforms/software versions)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Reference: 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https://www.digitalocean.com/community/tutorials/how-to-install-git-on-centos-7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Install Nano: </a:t>
            </a:r>
            <a:r>
              <a:rPr lang="en-US" sz="1600" b="1" dirty="0">
                <a:solidFill>
                  <a:schemeClr val="tx2"/>
                </a:solidFill>
              </a:rPr>
              <a:t>sudo yum install nano -y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F3677-C9CB-4B90-8D3F-8930B03AE9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2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Gabriel Zapodeanu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Technical Marketing Engineer, ENB, Cisco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4"/>
          </p:nvPr>
        </p:nvSpPr>
        <p:spPr>
          <a:xfrm>
            <a:off x="3731125" y="2316791"/>
            <a:ext cx="5136977" cy="2387557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Gabriel Zapodeanu is a Network Programmability Technical Marketing Engineer.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He recently joined the Cisco Enterprise Networking Business, focused on controllers programmability – Cisco DNA Center, SD-WAN and ISE.</a:t>
            </a:r>
          </a:p>
          <a:p>
            <a:pPr>
              <a:spcBef>
                <a:spcPts val="0"/>
              </a:spcBef>
            </a:pPr>
            <a:r>
              <a:rPr lang="en-US" dirty="0"/>
              <a:t>Prior to his current role he was a Programmability Technology Architect, part of the Global Partner Organization, focused on partner technical  enablement programs, APIs use case development across various technologies, as well as learning and certifications programs. </a:t>
            </a:r>
          </a:p>
          <a:p>
            <a:pPr>
              <a:spcBef>
                <a:spcPts val="0"/>
              </a:spcBef>
            </a:pPr>
            <a:r>
              <a:rPr lang="en-US" dirty="0"/>
              <a:t>After joining Cisco in 2006 he was an Systems Engineer in the West Area Enterprise Organization, Oregon USA. His work included large architectures for a variety of Enterprise customers from manufacturing, utilities, retail, transportation, healthcare, education, and financial industries.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Gabriel completed his Cisco Business Architecture Certification #373 ,and recently, co-authored the book "IOS XE Programmability: Automating Device Lifecycle Management”.</a:t>
            </a:r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F476B50D-35D6-5543-A69B-674E39A7A0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686" b="56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7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71F-6D08-D745-8241-135DC599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Git to Transfer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A61E4C-6DAE-0C4E-BBB6-BB4C68846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Clone the Code Repo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07B59-7A06-4279-9BFF-247D1F685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648316B-AF73-F941-880B-C8AC3587CDDC}"/>
              </a:ext>
            </a:extLst>
          </p:cNvPr>
          <p:cNvSpPr txBox="1">
            <a:spLocks/>
          </p:cNvSpPr>
          <p:nvPr/>
        </p:nvSpPr>
        <p:spPr>
          <a:xfrm>
            <a:off x="213360" y="1128316"/>
            <a:ext cx="8788400" cy="3600438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latin typeface="Courier" pitchFamily="2" charset="0"/>
              </a:rPr>
              <a:t>PDX-RN#</a:t>
            </a:r>
            <a:r>
              <a:rPr lang="en-US" sz="1000" b="1" dirty="0">
                <a:latin typeface="Courier" pitchFamily="2" charset="0"/>
              </a:rPr>
              <a:t>guestshell run bash</a:t>
            </a:r>
          </a:p>
          <a:p>
            <a:r>
              <a:rPr lang="en-US" sz="1000" dirty="0">
                <a:latin typeface="Courier" pitchFamily="2" charset="0"/>
              </a:rPr>
              <a:t>[guestshell@guestshell ~]$ </a:t>
            </a:r>
            <a:r>
              <a:rPr lang="en-US" sz="1000" b="1" dirty="0">
                <a:latin typeface="Courier" pitchFamily="2" charset="0"/>
              </a:rPr>
              <a:t>cd /bootflash</a:t>
            </a:r>
          </a:p>
          <a:p>
            <a:endParaRPr lang="en-US" sz="1000" b="1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[guestshell@guestshell bootflash]$ </a:t>
            </a:r>
            <a:r>
              <a:rPr lang="en-US" sz="1000" b="1" dirty="0">
                <a:highlight>
                  <a:srgbClr val="FFFF00"/>
                </a:highlight>
                <a:latin typeface="Courier" pitchFamily="2" charset="0"/>
              </a:rPr>
              <a:t>git clone </a:t>
            </a:r>
            <a:r>
              <a:rPr lang="en-US" sz="1000" dirty="0">
                <a:highlight>
                  <a:srgbClr val="FFFF00"/>
                </a:highlight>
                <a:latin typeface="Courier" pitchFamily="2" charset="0"/>
              </a:rPr>
              <a:t>'</a:t>
            </a:r>
            <a:r>
              <a:rPr lang="en-US" sz="1000" b="1" dirty="0">
                <a:highlight>
                  <a:srgbClr val="FFFF00"/>
                </a:highlight>
                <a:latin typeface="Courier" pitchFamily="2" charset="0"/>
              </a:rPr>
              <a:t>https://github.com/zapodeanu/Create_2019.git</a:t>
            </a:r>
            <a:r>
              <a:rPr lang="en-US" sz="1000" dirty="0">
                <a:highlight>
                  <a:srgbClr val="FFFF00"/>
                </a:highlight>
                <a:latin typeface="Courier" pitchFamily="2" charset="0"/>
              </a:rPr>
              <a:t>'</a:t>
            </a:r>
            <a:endParaRPr lang="en-US" sz="1000" b="1" dirty="0"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Cloning into ‘Create_2019'...</a:t>
            </a:r>
          </a:p>
          <a:p>
            <a:r>
              <a:rPr lang="en-US" sz="1000" dirty="0">
                <a:latin typeface="Courier" pitchFamily="2" charset="0"/>
              </a:rPr>
              <a:t>Username for 'https://github.com': gzapodea</a:t>
            </a:r>
          </a:p>
          <a:p>
            <a:r>
              <a:rPr lang="en-US" sz="1000" dirty="0">
                <a:latin typeface="Courier" pitchFamily="2" charset="0"/>
              </a:rPr>
              <a:t>Password for 'https://gzapodea@github.com': </a:t>
            </a:r>
          </a:p>
          <a:p>
            <a:r>
              <a:rPr lang="en-US" sz="1000" dirty="0">
                <a:latin typeface="Courier" pitchFamily="2" charset="0"/>
              </a:rPr>
              <a:t>remote: Enumerating objects: 13, done.</a:t>
            </a:r>
          </a:p>
          <a:p>
            <a:r>
              <a:rPr lang="en-US" sz="1000" dirty="0">
                <a:latin typeface="Courier" pitchFamily="2" charset="0"/>
              </a:rPr>
              <a:t>remote: Counting objects: 100% (13/13), done.</a:t>
            </a:r>
          </a:p>
          <a:p>
            <a:r>
              <a:rPr lang="en-US" sz="1000" dirty="0">
                <a:latin typeface="Courier" pitchFamily="2" charset="0"/>
              </a:rPr>
              <a:t>remote: Compressing objects: 100% (12/12), done.</a:t>
            </a:r>
          </a:p>
          <a:p>
            <a:r>
              <a:rPr lang="en-US" sz="1000" dirty="0">
                <a:latin typeface="Courier" pitchFamily="2" charset="0"/>
              </a:rPr>
              <a:t>remote: Total 13 (delta 1), reused 8 (delta 0), pack-reused 0</a:t>
            </a:r>
          </a:p>
          <a:p>
            <a:r>
              <a:rPr lang="en-US" sz="1000" dirty="0">
                <a:latin typeface="Courier" pitchFamily="2" charset="0"/>
              </a:rPr>
              <a:t>Unpacking objects: 100% (13/13), done.</a:t>
            </a:r>
          </a:p>
          <a:p>
            <a:r>
              <a:rPr lang="en-US" sz="1000" dirty="0">
                <a:latin typeface="Courier" pitchFamily="2" charset="0"/>
              </a:rPr>
              <a:t>[guestshell@guestshell bootflash]$ </a:t>
            </a:r>
            <a:r>
              <a:rPr lang="en-US" sz="1000" b="1" dirty="0">
                <a:latin typeface="Courier" pitchFamily="2" charset="0"/>
              </a:rPr>
              <a:t>ls /bootflash/Create_2019 </a:t>
            </a:r>
          </a:p>
          <a:p>
            <a:r>
              <a:rPr lang="en-US" sz="1000" dirty="0">
                <a:latin typeface="Courier" pitchFamily="2" charset="0"/>
              </a:rPr>
              <a:t>LICENSE              monitor_route.py          service_now_apis.py</a:t>
            </a:r>
          </a:p>
          <a:p>
            <a:r>
              <a:rPr lang="en-US" sz="1000" dirty="0">
                <a:latin typeface="Courier" pitchFamily="2" charset="0"/>
              </a:rPr>
              <a:t>README.md            monitor_route_applet.txt  subscriber_listener.py</a:t>
            </a:r>
          </a:p>
          <a:p>
            <a:r>
              <a:rPr lang="en-US" sz="1000" dirty="0">
                <a:latin typeface="Courier" pitchFamily="2" charset="0"/>
              </a:rPr>
              <a:t>application_run.log  netconf_restconf.py       utils.py</a:t>
            </a:r>
          </a:p>
          <a:p>
            <a:r>
              <a:rPr lang="en-US" sz="1000" dirty="0">
                <a:latin typeface="Courier" pitchFamily="2" charset="0"/>
              </a:rPr>
              <a:t>config.py            netconf_restconf.pyc      config.pyc           requirements.txt          vasi_config.txt      dnac_apis.py              save_base_config.py  </a:t>
            </a:r>
          </a:p>
          <a:p>
            <a:r>
              <a:rPr lang="en-US" sz="1000" dirty="0">
                <a:latin typeface="Courier" pitchFamily="2" charset="0"/>
              </a:rPr>
              <a:t>[guestshell@guestshell bootflash]$ exit</a:t>
            </a:r>
          </a:p>
          <a:p>
            <a:endParaRPr lang="en-US" sz="10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27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E0F03E-0542-504C-8EE7-5B75BC49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Shell –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A7708-53A4-CB42-8D8F-4717E632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File operations IOS XE: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mkdir flash:/path/to/folder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delete /force /recursive flash:/path/to/folder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dir flash: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more flash:/path/to/file (display content of file)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File operations Guest Shell (sometimes sudo is required)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mkdir /bootflash/path/to/folder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rm -rf /bootflash/path/to/folder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ls /bootflash/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cat /bootflash/path/to/file (display the content of file)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Verify the IOS XE Programmability Guide for additional configurations (for example proxy configurations) and troubleshooting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3BB35-C859-4019-B304-F1E5B20BD1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5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Device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Python CLI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NETCONF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RESTCONF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18473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0FA3AC-1555-3349-BB05-EF345118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CLI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2F75C-4848-0243-9CE2-E671878C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Allows the user’s Python scripts to run IOS CLI commands on the host device</a:t>
            </a:r>
          </a:p>
          <a:p>
            <a:r>
              <a:rPr lang="en-US" sz="2000" dirty="0">
                <a:solidFill>
                  <a:schemeClr val="tx2"/>
                </a:solidFill>
              </a:rPr>
              <a:t>Interactive Python Prompt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guestshell run python</a:t>
            </a:r>
          </a:p>
          <a:p>
            <a:r>
              <a:rPr lang="en-US" sz="2000" dirty="0">
                <a:solidFill>
                  <a:schemeClr val="tx2"/>
                </a:solidFill>
              </a:rPr>
              <a:t>Python Script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guestshell run python /bootflash/path/to/file.py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F4FDD-8718-4C36-9DDF-832277255D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1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0FA3AC-1555-3349-BB05-EF345118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39952"/>
          </a:xfrm>
        </p:spPr>
        <p:txBody>
          <a:bodyPr>
            <a:noAutofit/>
          </a:bodyPr>
          <a:lstStyle/>
          <a:p>
            <a:r>
              <a:rPr lang="en-US" sz="2800" dirty="0"/>
              <a:t>Device Management from Guest Shell</a:t>
            </a:r>
            <a:br>
              <a:rPr lang="en-US" sz="2800" dirty="0"/>
            </a:br>
            <a:r>
              <a:rPr lang="en-US" sz="2800" dirty="0"/>
              <a:t>Using the Interactive Python Prompt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5E94-50F8-48ED-BF6B-F5DBD45B9B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86779D3-BC31-1B47-8560-4588F50C7FFF}"/>
              </a:ext>
            </a:extLst>
          </p:cNvPr>
          <p:cNvSpPr txBox="1">
            <a:spLocks/>
          </p:cNvSpPr>
          <p:nvPr/>
        </p:nvSpPr>
        <p:spPr>
          <a:xfrm>
            <a:off x="457200" y="1320221"/>
            <a:ext cx="8370277" cy="3332285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latin typeface="Courier" pitchFamily="2" charset="0"/>
              </a:rPr>
              <a:t>PDX-RN#</a:t>
            </a:r>
            <a:r>
              <a:rPr lang="en-US" sz="1000" b="1" dirty="0">
                <a:solidFill>
                  <a:schemeClr val="tx1"/>
                </a:solidFill>
                <a:latin typeface="Courier" pitchFamily="2" charset="0"/>
              </a:rPr>
              <a:t>guestshell run python</a:t>
            </a:r>
          </a:p>
          <a:p>
            <a:r>
              <a:rPr lang="en-US" sz="1000" dirty="0">
                <a:latin typeface="Courier" pitchFamily="2" charset="0"/>
              </a:rPr>
              <a:t>Python 2.7.5 (default, Jun 17 2014, 18:11:42) </a:t>
            </a:r>
          </a:p>
          <a:p>
            <a:r>
              <a:rPr lang="en-US" sz="1000" dirty="0">
                <a:latin typeface="Courier" pitchFamily="2" charset="0"/>
              </a:rPr>
              <a:t>[GCC 4.8.2 20140120 (Red Hat 4.8.2-16)] on linux2</a:t>
            </a:r>
          </a:p>
          <a:p>
            <a:r>
              <a:rPr lang="en-US" sz="1000" dirty="0">
                <a:latin typeface="Courier" pitchFamily="2" charset="0"/>
              </a:rPr>
              <a:t>Type "help", "copyright", "credits" or "license" for more information.</a:t>
            </a:r>
          </a:p>
          <a:p>
            <a:r>
              <a:rPr lang="en-US" sz="1000" dirty="0"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chemeClr val="tx1"/>
                </a:solidFill>
                <a:latin typeface="Courier" pitchFamily="2" charset="0"/>
              </a:rPr>
              <a:t>import cli</a:t>
            </a:r>
          </a:p>
          <a:p>
            <a:r>
              <a:rPr lang="en-US" sz="1000" dirty="0"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chemeClr val="tx1"/>
                </a:solidFill>
                <a:latin typeface="Courier" pitchFamily="2" charset="0"/>
              </a:rPr>
              <a:t>from cli import execute</a:t>
            </a:r>
          </a:p>
          <a:p>
            <a:r>
              <a:rPr lang="en-US" sz="1000" dirty="0"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chemeClr val="tx1"/>
                </a:solidFill>
                <a:latin typeface="Courier" pitchFamily="2" charset="0"/>
              </a:rPr>
              <a:t>output = execute("show run | in hostname")</a:t>
            </a:r>
          </a:p>
          <a:p>
            <a:r>
              <a:rPr lang="en-US" sz="1000" dirty="0"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chemeClr val="tx1"/>
                </a:solidFill>
                <a:latin typeface="Courier" pitchFamily="2" charset="0"/>
              </a:rPr>
              <a:t>print output</a:t>
            </a:r>
          </a:p>
          <a:p>
            <a:r>
              <a:rPr lang="en-US" sz="1000" dirty="0">
                <a:latin typeface="Courier" pitchFamily="2" charset="0"/>
              </a:rPr>
              <a:t>hostname PDX-RN</a:t>
            </a:r>
          </a:p>
          <a:p>
            <a:r>
              <a:rPr lang="en-US" sz="1000" dirty="0"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rgbClr val="000000"/>
                </a:solidFill>
                <a:latin typeface="Courier" pitchFamily="2" charset="0"/>
              </a:rPr>
              <a:t>print(execute("show interface Gi1"))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GigabitEthernet1 is up, line protocol is up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  Hardware is CSR vNIC, address is 0050.56ac.232f (bia 0050.56ac.232f)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  Description: DON'T TOUCH ME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  Internet address is 10.10.20.48/24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  MTU 1500 bytes, BW 1000000 Kbit/sec, DLY 10 usec,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      reliability 255/255, txload 1/255, rxload 1/255  Encapsulation ARPA, loopback not set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…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rgbClr val="000000"/>
                </a:solidFill>
                <a:latin typeface="Courier" pitchFamily="2" charset="0"/>
              </a:rPr>
              <a:t>exit()</a:t>
            </a:r>
            <a:endParaRPr lang="en-US" sz="10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77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NETCONF and RESTCONF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3534"/>
            <a:ext cx="4560809" cy="339447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Options to program network devices: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NETCONF - Network Configuration Protocol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RESTCONF - REST-like access to the YANG Data Model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gRPC - open-source universal RPC framework, started by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8DD66-FBAC-4A12-87FF-942720AE11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19CC6A-E4ED-C84D-A057-8211526C6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28038" y="4946650"/>
            <a:ext cx="715962" cy="153988"/>
          </a:xfrm>
        </p:spPr>
        <p:txBody>
          <a:bodyPr/>
          <a:lstStyle/>
          <a:p>
            <a:r>
              <a:rPr lang="en-US" dirty="0"/>
              <a:t>DEVWKS-1301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636D6-7AA3-6447-8A14-FF94E6E3F969}"/>
              </a:ext>
            </a:extLst>
          </p:cNvPr>
          <p:cNvGrpSpPr/>
          <p:nvPr/>
        </p:nvGrpSpPr>
        <p:grpSpPr>
          <a:xfrm>
            <a:off x="5266293" y="1373534"/>
            <a:ext cx="3517345" cy="2895600"/>
            <a:chOff x="5222533" y="1352551"/>
            <a:chExt cx="3517345" cy="28956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040762-0239-D945-B48B-DC6F08E81EE3}"/>
                </a:ext>
              </a:extLst>
            </p:cNvPr>
            <p:cNvSpPr/>
            <p:nvPr/>
          </p:nvSpPr>
          <p:spPr>
            <a:xfrm>
              <a:off x="5222533" y="1705673"/>
              <a:ext cx="3397711" cy="254247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91400" tIns="45700" rIns="91400" bIns="457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936FEF2-27A2-DD40-AD93-9B0D71ABB492}"/>
                </a:ext>
              </a:extLst>
            </p:cNvPr>
            <p:cNvSpPr/>
            <p:nvPr/>
          </p:nvSpPr>
          <p:spPr bwMode="auto">
            <a:xfrm>
              <a:off x="5324378" y="2069638"/>
              <a:ext cx="3194021" cy="1156017"/>
            </a:xfrm>
            <a:prstGeom prst="roundRect">
              <a:avLst>
                <a:gd name="adj" fmla="val 3708"/>
              </a:avLst>
            </a:prstGeom>
            <a:noFill/>
            <a:ln w="76200" cap="flat">
              <a:solidFill>
                <a:srgbClr val="4DC1B8"/>
              </a:solidFill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marL="0" marR="0" lvl="0" indent="0" algn="ctr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53266C-DC72-AF4C-91C8-60C1C07EE3D2}"/>
                </a:ext>
              </a:extLst>
            </p:cNvPr>
            <p:cNvSpPr txBox="1"/>
            <p:nvPr/>
          </p:nvSpPr>
          <p:spPr>
            <a:xfrm>
              <a:off x="6155310" y="1923511"/>
              <a:ext cx="1605071" cy="25197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C1B8"/>
                  </a:solidFill>
                  <a:effectLst/>
                  <a:uLnTx/>
                  <a:uFillTx/>
                  <a:latin typeface="Corbel"/>
                </a:rPr>
                <a:t>YANG Data Models</a:t>
              </a:r>
            </a:p>
          </p:txBody>
        </p:sp>
        <p:graphicFrame>
          <p:nvGraphicFramePr>
            <p:cNvPr id="43" name="Diagram 42">
              <a:extLst>
                <a:ext uri="{FF2B5EF4-FFF2-40B4-BE49-F238E27FC236}">
                  <a16:creationId xmlns:a16="http://schemas.microsoft.com/office/drawing/2014/main" id="{500D7614-E575-2A41-9EBD-05C968BFF560}"/>
                </a:ext>
              </a:extLst>
            </p:cNvPr>
            <p:cNvGraphicFramePr/>
            <p:nvPr>
              <p:extLst/>
            </p:nvPr>
          </p:nvGraphicFramePr>
          <p:xfrm>
            <a:off x="5324378" y="1352551"/>
            <a:ext cx="3415500" cy="70624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A9088FF-76B5-544F-B2CD-6A6C85880F04}"/>
                </a:ext>
              </a:extLst>
            </p:cNvPr>
            <p:cNvSpPr/>
            <p:nvPr/>
          </p:nvSpPr>
          <p:spPr>
            <a:xfrm>
              <a:off x="5324379" y="3344863"/>
              <a:ext cx="2436003" cy="337095"/>
            </a:xfrm>
            <a:custGeom>
              <a:avLst/>
              <a:gdLst>
                <a:gd name="connsiteX0" fmla="*/ 0 w 2440677"/>
                <a:gd name="connsiteY0" fmla="*/ 35575 h 355746"/>
                <a:gd name="connsiteX1" fmla="*/ 35575 w 2440677"/>
                <a:gd name="connsiteY1" fmla="*/ 0 h 355746"/>
                <a:gd name="connsiteX2" fmla="*/ 2405102 w 2440677"/>
                <a:gd name="connsiteY2" fmla="*/ 0 h 355746"/>
                <a:gd name="connsiteX3" fmla="*/ 2440677 w 2440677"/>
                <a:gd name="connsiteY3" fmla="*/ 35575 h 355746"/>
                <a:gd name="connsiteX4" fmla="*/ 2440677 w 2440677"/>
                <a:gd name="connsiteY4" fmla="*/ 320171 h 355746"/>
                <a:gd name="connsiteX5" fmla="*/ 2405102 w 2440677"/>
                <a:gd name="connsiteY5" fmla="*/ 355746 h 355746"/>
                <a:gd name="connsiteX6" fmla="*/ 35575 w 2440677"/>
                <a:gd name="connsiteY6" fmla="*/ 355746 h 355746"/>
                <a:gd name="connsiteX7" fmla="*/ 0 w 2440677"/>
                <a:gd name="connsiteY7" fmla="*/ 320171 h 355746"/>
                <a:gd name="connsiteX8" fmla="*/ 0 w 2440677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0677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2405102" y="0"/>
                  </a:lnTo>
                  <a:cubicBezTo>
                    <a:pt x="2424750" y="0"/>
                    <a:pt x="2440677" y="15927"/>
                    <a:pt x="2440677" y="35575"/>
                  </a:cubicBezTo>
                  <a:lnTo>
                    <a:pt x="2440677" y="320171"/>
                  </a:lnTo>
                  <a:cubicBezTo>
                    <a:pt x="2440677" y="339819"/>
                    <a:pt x="2424750" y="355746"/>
                    <a:pt x="2405102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52329" tIns="52329" rIns="52329" bIns="52329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Device Features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F6ADBD-2042-CD4C-A787-A8BAB6992661}"/>
                </a:ext>
              </a:extLst>
            </p:cNvPr>
            <p:cNvSpPr/>
            <p:nvPr/>
          </p:nvSpPr>
          <p:spPr>
            <a:xfrm>
              <a:off x="5324378" y="3756262"/>
              <a:ext cx="507450" cy="337095"/>
            </a:xfrm>
            <a:custGeom>
              <a:avLst/>
              <a:gdLst>
                <a:gd name="connsiteX0" fmla="*/ 0 w 435873"/>
                <a:gd name="connsiteY0" fmla="*/ 35575 h 355746"/>
                <a:gd name="connsiteX1" fmla="*/ 35575 w 435873"/>
                <a:gd name="connsiteY1" fmla="*/ 0 h 355746"/>
                <a:gd name="connsiteX2" fmla="*/ 400298 w 435873"/>
                <a:gd name="connsiteY2" fmla="*/ 0 h 355746"/>
                <a:gd name="connsiteX3" fmla="*/ 435873 w 435873"/>
                <a:gd name="connsiteY3" fmla="*/ 35575 h 355746"/>
                <a:gd name="connsiteX4" fmla="*/ 435873 w 435873"/>
                <a:gd name="connsiteY4" fmla="*/ 320171 h 355746"/>
                <a:gd name="connsiteX5" fmla="*/ 400298 w 435873"/>
                <a:gd name="connsiteY5" fmla="*/ 355746 h 355746"/>
                <a:gd name="connsiteX6" fmla="*/ 35575 w 435873"/>
                <a:gd name="connsiteY6" fmla="*/ 355746 h 355746"/>
                <a:gd name="connsiteX7" fmla="*/ 0 w 435873"/>
                <a:gd name="connsiteY7" fmla="*/ 320171 h 355746"/>
                <a:gd name="connsiteX8" fmla="*/ 0 w 435873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873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400298" y="0"/>
                  </a:lnTo>
                  <a:cubicBezTo>
                    <a:pt x="419946" y="0"/>
                    <a:pt x="435873" y="15927"/>
                    <a:pt x="435873" y="35575"/>
                  </a:cubicBezTo>
                  <a:lnTo>
                    <a:pt x="435873" y="320171"/>
                  </a:lnTo>
                  <a:cubicBezTo>
                    <a:pt x="435873" y="339819"/>
                    <a:pt x="419946" y="355746"/>
                    <a:pt x="400298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40899" tIns="40899" rIns="40899" bIns="40899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Interface</a:t>
              </a: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6C0374B-D154-DF45-9541-471E96F4E4C8}"/>
                </a:ext>
              </a:extLst>
            </p:cNvPr>
            <p:cNvSpPr/>
            <p:nvPr/>
          </p:nvSpPr>
          <p:spPr>
            <a:xfrm>
              <a:off x="5889563" y="3756262"/>
              <a:ext cx="422507" cy="337095"/>
            </a:xfrm>
            <a:custGeom>
              <a:avLst/>
              <a:gdLst>
                <a:gd name="connsiteX0" fmla="*/ 0 w 435873"/>
                <a:gd name="connsiteY0" fmla="*/ 35575 h 355746"/>
                <a:gd name="connsiteX1" fmla="*/ 35575 w 435873"/>
                <a:gd name="connsiteY1" fmla="*/ 0 h 355746"/>
                <a:gd name="connsiteX2" fmla="*/ 400298 w 435873"/>
                <a:gd name="connsiteY2" fmla="*/ 0 h 355746"/>
                <a:gd name="connsiteX3" fmla="*/ 435873 w 435873"/>
                <a:gd name="connsiteY3" fmla="*/ 35575 h 355746"/>
                <a:gd name="connsiteX4" fmla="*/ 435873 w 435873"/>
                <a:gd name="connsiteY4" fmla="*/ 320171 h 355746"/>
                <a:gd name="connsiteX5" fmla="*/ 400298 w 435873"/>
                <a:gd name="connsiteY5" fmla="*/ 355746 h 355746"/>
                <a:gd name="connsiteX6" fmla="*/ 35575 w 435873"/>
                <a:gd name="connsiteY6" fmla="*/ 355746 h 355746"/>
                <a:gd name="connsiteX7" fmla="*/ 0 w 435873"/>
                <a:gd name="connsiteY7" fmla="*/ 320171 h 355746"/>
                <a:gd name="connsiteX8" fmla="*/ 0 w 435873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873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400298" y="0"/>
                  </a:lnTo>
                  <a:cubicBezTo>
                    <a:pt x="419946" y="0"/>
                    <a:pt x="435873" y="15927"/>
                    <a:pt x="435873" y="35575"/>
                  </a:cubicBezTo>
                  <a:lnTo>
                    <a:pt x="435873" y="320171"/>
                  </a:lnTo>
                  <a:cubicBezTo>
                    <a:pt x="435873" y="339819"/>
                    <a:pt x="419946" y="355746"/>
                    <a:pt x="400298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44709" tIns="44709" rIns="44709" bIns="44709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BGP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A46752B-B7E9-ED44-BD5A-B88BA917B2CF}"/>
                </a:ext>
              </a:extLst>
            </p:cNvPr>
            <p:cNvSpPr/>
            <p:nvPr/>
          </p:nvSpPr>
          <p:spPr>
            <a:xfrm>
              <a:off x="6369805" y="3757944"/>
              <a:ext cx="422507" cy="337095"/>
            </a:xfrm>
            <a:custGeom>
              <a:avLst/>
              <a:gdLst>
                <a:gd name="connsiteX0" fmla="*/ 0 w 435873"/>
                <a:gd name="connsiteY0" fmla="*/ 35575 h 355746"/>
                <a:gd name="connsiteX1" fmla="*/ 35575 w 435873"/>
                <a:gd name="connsiteY1" fmla="*/ 0 h 355746"/>
                <a:gd name="connsiteX2" fmla="*/ 400298 w 435873"/>
                <a:gd name="connsiteY2" fmla="*/ 0 h 355746"/>
                <a:gd name="connsiteX3" fmla="*/ 435873 w 435873"/>
                <a:gd name="connsiteY3" fmla="*/ 35575 h 355746"/>
                <a:gd name="connsiteX4" fmla="*/ 435873 w 435873"/>
                <a:gd name="connsiteY4" fmla="*/ 320171 h 355746"/>
                <a:gd name="connsiteX5" fmla="*/ 400298 w 435873"/>
                <a:gd name="connsiteY5" fmla="*/ 355746 h 355746"/>
                <a:gd name="connsiteX6" fmla="*/ 35575 w 435873"/>
                <a:gd name="connsiteY6" fmla="*/ 355746 h 355746"/>
                <a:gd name="connsiteX7" fmla="*/ 0 w 435873"/>
                <a:gd name="connsiteY7" fmla="*/ 320171 h 355746"/>
                <a:gd name="connsiteX8" fmla="*/ 0 w 435873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873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400298" y="0"/>
                  </a:lnTo>
                  <a:cubicBezTo>
                    <a:pt x="419946" y="0"/>
                    <a:pt x="435873" y="15927"/>
                    <a:pt x="435873" y="35575"/>
                  </a:cubicBezTo>
                  <a:lnTo>
                    <a:pt x="435873" y="320171"/>
                  </a:lnTo>
                  <a:cubicBezTo>
                    <a:pt x="435873" y="339819"/>
                    <a:pt x="419946" y="355746"/>
                    <a:pt x="400298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44709" tIns="44709" rIns="44709" bIns="44709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QoS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E591042-743E-AF4A-959A-3F8F8E282D03}"/>
                </a:ext>
              </a:extLst>
            </p:cNvPr>
            <p:cNvSpPr/>
            <p:nvPr/>
          </p:nvSpPr>
          <p:spPr>
            <a:xfrm>
              <a:off x="6850047" y="3757944"/>
              <a:ext cx="422507" cy="337095"/>
            </a:xfrm>
            <a:custGeom>
              <a:avLst/>
              <a:gdLst>
                <a:gd name="connsiteX0" fmla="*/ 0 w 435873"/>
                <a:gd name="connsiteY0" fmla="*/ 35575 h 355746"/>
                <a:gd name="connsiteX1" fmla="*/ 35575 w 435873"/>
                <a:gd name="connsiteY1" fmla="*/ 0 h 355746"/>
                <a:gd name="connsiteX2" fmla="*/ 400298 w 435873"/>
                <a:gd name="connsiteY2" fmla="*/ 0 h 355746"/>
                <a:gd name="connsiteX3" fmla="*/ 435873 w 435873"/>
                <a:gd name="connsiteY3" fmla="*/ 35575 h 355746"/>
                <a:gd name="connsiteX4" fmla="*/ 435873 w 435873"/>
                <a:gd name="connsiteY4" fmla="*/ 320171 h 355746"/>
                <a:gd name="connsiteX5" fmla="*/ 400298 w 435873"/>
                <a:gd name="connsiteY5" fmla="*/ 355746 h 355746"/>
                <a:gd name="connsiteX6" fmla="*/ 35575 w 435873"/>
                <a:gd name="connsiteY6" fmla="*/ 355746 h 355746"/>
                <a:gd name="connsiteX7" fmla="*/ 0 w 435873"/>
                <a:gd name="connsiteY7" fmla="*/ 320171 h 355746"/>
                <a:gd name="connsiteX8" fmla="*/ 0 w 435873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873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400298" y="0"/>
                  </a:lnTo>
                  <a:cubicBezTo>
                    <a:pt x="419946" y="0"/>
                    <a:pt x="435873" y="15927"/>
                    <a:pt x="435873" y="35575"/>
                  </a:cubicBezTo>
                  <a:lnTo>
                    <a:pt x="435873" y="320171"/>
                  </a:lnTo>
                  <a:cubicBezTo>
                    <a:pt x="435873" y="339819"/>
                    <a:pt x="419946" y="355746"/>
                    <a:pt x="400298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44709" tIns="44709" rIns="44709" bIns="44709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ACL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75ED7D9-0630-314B-B97A-988A791218E3}"/>
                </a:ext>
              </a:extLst>
            </p:cNvPr>
            <p:cNvSpPr/>
            <p:nvPr/>
          </p:nvSpPr>
          <p:spPr>
            <a:xfrm>
              <a:off x="7330289" y="3757956"/>
              <a:ext cx="422507" cy="337095"/>
            </a:xfrm>
            <a:custGeom>
              <a:avLst/>
              <a:gdLst>
                <a:gd name="connsiteX0" fmla="*/ 0 w 435873"/>
                <a:gd name="connsiteY0" fmla="*/ 35575 h 355746"/>
                <a:gd name="connsiteX1" fmla="*/ 35575 w 435873"/>
                <a:gd name="connsiteY1" fmla="*/ 0 h 355746"/>
                <a:gd name="connsiteX2" fmla="*/ 400298 w 435873"/>
                <a:gd name="connsiteY2" fmla="*/ 0 h 355746"/>
                <a:gd name="connsiteX3" fmla="*/ 435873 w 435873"/>
                <a:gd name="connsiteY3" fmla="*/ 35575 h 355746"/>
                <a:gd name="connsiteX4" fmla="*/ 435873 w 435873"/>
                <a:gd name="connsiteY4" fmla="*/ 320171 h 355746"/>
                <a:gd name="connsiteX5" fmla="*/ 400298 w 435873"/>
                <a:gd name="connsiteY5" fmla="*/ 355746 h 355746"/>
                <a:gd name="connsiteX6" fmla="*/ 35575 w 435873"/>
                <a:gd name="connsiteY6" fmla="*/ 355746 h 355746"/>
                <a:gd name="connsiteX7" fmla="*/ 0 w 435873"/>
                <a:gd name="connsiteY7" fmla="*/ 320171 h 355746"/>
                <a:gd name="connsiteX8" fmla="*/ 0 w 435873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873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400298" y="0"/>
                  </a:lnTo>
                  <a:cubicBezTo>
                    <a:pt x="419946" y="0"/>
                    <a:pt x="435873" y="15927"/>
                    <a:pt x="435873" y="35575"/>
                  </a:cubicBezTo>
                  <a:lnTo>
                    <a:pt x="435873" y="320171"/>
                  </a:lnTo>
                  <a:cubicBezTo>
                    <a:pt x="435873" y="339819"/>
                    <a:pt x="419946" y="355746"/>
                    <a:pt x="400298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44709" tIns="44709" rIns="44709" bIns="44709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5685A70-960F-8247-A2C7-F48BD9F4E015}"/>
                </a:ext>
              </a:extLst>
            </p:cNvPr>
            <p:cNvSpPr/>
            <p:nvPr/>
          </p:nvSpPr>
          <p:spPr>
            <a:xfrm>
              <a:off x="7837740" y="3345335"/>
              <a:ext cx="687316" cy="766637"/>
            </a:xfrm>
            <a:custGeom>
              <a:avLst/>
              <a:gdLst>
                <a:gd name="connsiteX0" fmla="*/ 0 w 709060"/>
                <a:gd name="connsiteY0" fmla="*/ 70906 h 809055"/>
                <a:gd name="connsiteX1" fmla="*/ 70906 w 709060"/>
                <a:gd name="connsiteY1" fmla="*/ 0 h 809055"/>
                <a:gd name="connsiteX2" fmla="*/ 638154 w 709060"/>
                <a:gd name="connsiteY2" fmla="*/ 0 h 809055"/>
                <a:gd name="connsiteX3" fmla="*/ 709060 w 709060"/>
                <a:gd name="connsiteY3" fmla="*/ 70906 h 809055"/>
                <a:gd name="connsiteX4" fmla="*/ 709060 w 709060"/>
                <a:gd name="connsiteY4" fmla="*/ 738149 h 809055"/>
                <a:gd name="connsiteX5" fmla="*/ 638154 w 709060"/>
                <a:gd name="connsiteY5" fmla="*/ 809055 h 809055"/>
                <a:gd name="connsiteX6" fmla="*/ 70906 w 709060"/>
                <a:gd name="connsiteY6" fmla="*/ 809055 h 809055"/>
                <a:gd name="connsiteX7" fmla="*/ 0 w 709060"/>
                <a:gd name="connsiteY7" fmla="*/ 738149 h 809055"/>
                <a:gd name="connsiteX8" fmla="*/ 0 w 709060"/>
                <a:gd name="connsiteY8" fmla="*/ 70906 h 80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9060" h="809055">
                  <a:moveTo>
                    <a:pt x="0" y="70906"/>
                  </a:moveTo>
                  <a:cubicBezTo>
                    <a:pt x="0" y="31746"/>
                    <a:pt x="31746" y="0"/>
                    <a:pt x="70906" y="0"/>
                  </a:cubicBezTo>
                  <a:lnTo>
                    <a:pt x="638154" y="0"/>
                  </a:lnTo>
                  <a:cubicBezTo>
                    <a:pt x="677314" y="0"/>
                    <a:pt x="709060" y="31746"/>
                    <a:pt x="709060" y="70906"/>
                  </a:cubicBezTo>
                  <a:lnTo>
                    <a:pt x="709060" y="738149"/>
                  </a:lnTo>
                  <a:cubicBezTo>
                    <a:pt x="709060" y="777309"/>
                    <a:pt x="677314" y="809055"/>
                    <a:pt x="638154" y="809055"/>
                  </a:cubicBezTo>
                  <a:lnTo>
                    <a:pt x="70906" y="809055"/>
                  </a:lnTo>
                  <a:cubicBezTo>
                    <a:pt x="31746" y="809055"/>
                    <a:pt x="0" y="777309"/>
                    <a:pt x="0" y="738149"/>
                  </a:cubicBezTo>
                  <a:lnTo>
                    <a:pt x="0" y="70906"/>
                  </a:lnTo>
                  <a:close/>
                </a:path>
              </a:pathLst>
            </a:custGeom>
            <a:solidFill>
              <a:srgbClr val="676767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55058" tIns="55058" rIns="55058" bIns="55058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SNMP</a:t>
              </a:r>
            </a:p>
          </p:txBody>
        </p:sp>
        <p:graphicFrame>
          <p:nvGraphicFramePr>
            <p:cNvPr id="51" name="Diagram 50">
              <a:extLst>
                <a:ext uri="{FF2B5EF4-FFF2-40B4-BE49-F238E27FC236}">
                  <a16:creationId xmlns:a16="http://schemas.microsoft.com/office/drawing/2014/main" id="{654D6896-498D-2942-A406-38DA6C8422E3}"/>
                </a:ext>
              </a:extLst>
            </p:cNvPr>
            <p:cNvGraphicFramePr/>
            <p:nvPr>
              <p:extLst/>
            </p:nvPr>
          </p:nvGraphicFramePr>
          <p:xfrm>
            <a:off x="5490586" y="2232297"/>
            <a:ext cx="2937210" cy="39745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52" name="Diagram 51">
              <a:extLst>
                <a:ext uri="{FF2B5EF4-FFF2-40B4-BE49-F238E27FC236}">
                  <a16:creationId xmlns:a16="http://schemas.microsoft.com/office/drawing/2014/main" id="{3E9A4250-4306-364B-8503-A564C7F42258}"/>
                </a:ext>
              </a:extLst>
            </p:cNvPr>
            <p:cNvGraphicFramePr/>
            <p:nvPr>
              <p:extLst/>
            </p:nvPr>
          </p:nvGraphicFramePr>
          <p:xfrm>
            <a:off x="5512226" y="2703126"/>
            <a:ext cx="2913321" cy="39745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990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02514-3770-6C45-8A40-90F7C3B3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0DFBF-41AF-4329-AB2F-66F8807186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8" name="Content Placeholder 11">
            <a:extLst>
              <a:ext uri="{FF2B5EF4-FFF2-40B4-BE49-F238E27FC236}">
                <a16:creationId xmlns:a16="http://schemas.microsoft.com/office/drawing/2014/main" id="{E4C13C41-3912-CF44-AF89-9CF17FA94D1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7200" y="1269824"/>
          <a:ext cx="8229600" cy="3581401"/>
        </p:xfrm>
        <a:graphic>
          <a:graphicData uri="http://schemas.openxmlformats.org/drawingml/2006/table">
            <a:tbl>
              <a:tblPr firstRow="1" bandRow="1"/>
              <a:tblGrid>
                <a:gridCol w="209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4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696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93110" marR="93110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93110" marR="9311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93110" marR="9311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93110" marR="9311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741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Standardisation</a:t>
                      </a:r>
                    </a:p>
                  </a:txBody>
                  <a:tcPr marL="93110" marR="93110" anchor="ctr">
                    <a:lnL>
                      <a:noFill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RFC 6241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RFC</a:t>
                      </a:r>
                      <a:r>
                        <a:rPr lang="en-US" sz="14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 8040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Open Initiative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741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Encoding</a:t>
                      </a:r>
                    </a:p>
                  </a:txBody>
                  <a:tcPr marL="93110" marR="93110" anchor="ctr">
                    <a:lnL>
                      <a:noFill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XML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XML / JSON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JSON / GPB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741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Session-layer Service (RPC)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 Support</a:t>
                      </a:r>
                    </a:p>
                  </a:txBody>
                  <a:tcPr marL="93110" marR="93110" anchor="ctr">
                    <a:lnL>
                      <a:noFill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800" dirty="0">
                        <a:solidFill>
                          <a:srgbClr val="92D050"/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800" dirty="0">
                        <a:solidFill>
                          <a:srgbClr val="92D050"/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800" dirty="0">
                        <a:solidFill>
                          <a:srgbClr val="92D050"/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741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Connection Oriented</a:t>
                      </a:r>
                    </a:p>
                  </a:txBody>
                  <a:tcPr marL="93110" marR="93110" anchor="ctr">
                    <a:lnL>
                      <a:noFill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</a:rPr>
                        <a:t> 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800" dirty="0">
                        <a:solidFill>
                          <a:srgbClr val="FF0000"/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800" dirty="0">
                        <a:solidFill>
                          <a:srgbClr val="92D050"/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741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Session Security</a:t>
                      </a:r>
                    </a:p>
                  </a:txBody>
                  <a:tcPr marL="93110" marR="93110" anchor="ctr">
                    <a:lnL>
                      <a:noFill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SSH /</a:t>
                      </a:r>
                      <a:r>
                        <a:rPr lang="en-US" sz="14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SOAP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HTTPS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HTTPS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938D8B-BB24-1549-845E-BC0A8876B188}"/>
              </a:ext>
            </a:extLst>
          </p:cNvPr>
          <p:cNvSpPr/>
          <p:nvPr/>
        </p:nvSpPr>
        <p:spPr>
          <a:xfrm>
            <a:off x="4929292" y="1270386"/>
            <a:ext cx="1371454" cy="455896"/>
          </a:xfrm>
          <a:prstGeom prst="roundRect">
            <a:avLst>
              <a:gd name="adj" fmla="val 13383"/>
            </a:avLst>
          </a:prstGeom>
          <a:solidFill>
            <a:srgbClr val="47C8F5">
              <a:lumMod val="60000"/>
              <a:lumOff val="40000"/>
            </a:srgbClr>
          </a:solidFill>
          <a:ln w="25400" cap="flat" cmpd="sng" algn="ctr">
            <a:solidFill>
              <a:srgbClr val="47C8F5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91398" tIns="45699" rIns="91398" bIns="4569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RESTCONF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B56078F-94F0-984F-BD01-7D94D2D6C88D}"/>
              </a:ext>
            </a:extLst>
          </p:cNvPr>
          <p:cNvSpPr/>
          <p:nvPr/>
        </p:nvSpPr>
        <p:spPr>
          <a:xfrm>
            <a:off x="2871745" y="1271691"/>
            <a:ext cx="1371454" cy="455896"/>
          </a:xfrm>
          <a:prstGeom prst="roundRect">
            <a:avLst>
              <a:gd name="adj" fmla="val 13383"/>
            </a:avLst>
          </a:prstGeom>
          <a:solidFill>
            <a:srgbClr val="47C8F5">
              <a:lumMod val="60000"/>
              <a:lumOff val="40000"/>
            </a:srgbClr>
          </a:solidFill>
          <a:ln w="25400" cap="flat" cmpd="sng" algn="ctr">
            <a:solidFill>
              <a:srgbClr val="47C8F5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91398" tIns="45699" rIns="91398" bIns="4569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NETCONF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0DF288-056D-F64E-ABBA-C06CF557B968}"/>
              </a:ext>
            </a:extLst>
          </p:cNvPr>
          <p:cNvSpPr/>
          <p:nvPr/>
        </p:nvSpPr>
        <p:spPr>
          <a:xfrm>
            <a:off x="6910345" y="1270386"/>
            <a:ext cx="1371454" cy="455896"/>
          </a:xfrm>
          <a:prstGeom prst="roundRect">
            <a:avLst>
              <a:gd name="adj" fmla="val 13383"/>
            </a:avLst>
          </a:prstGeom>
          <a:solidFill>
            <a:srgbClr val="47C8F5">
              <a:lumMod val="60000"/>
              <a:lumOff val="40000"/>
            </a:srgbClr>
          </a:solidFill>
          <a:ln w="25400" cap="flat" cmpd="sng" algn="ctr">
            <a:solidFill>
              <a:srgbClr val="47C8F5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91398" tIns="45699" rIns="91398" bIns="4569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gRPC</a:t>
            </a:r>
          </a:p>
        </p:txBody>
      </p:sp>
    </p:spTree>
    <p:extLst>
      <p:ext uri="{BB962C8B-B14F-4D97-AF65-F5344CB8AC3E}">
        <p14:creationId xmlns:p14="http://schemas.microsoft.com/office/powerpoint/2010/main" val="679594043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NETCONF and/or RESTCONF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1540B-6989-41AE-9E61-BA874115CE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40466-8226-C548-B6A7-657356003CC1}"/>
              </a:ext>
            </a:extLst>
          </p:cNvPr>
          <p:cNvSpPr/>
          <p:nvPr/>
        </p:nvSpPr>
        <p:spPr bwMode="auto">
          <a:xfrm>
            <a:off x="301614" y="4511379"/>
            <a:ext cx="8459148" cy="381000"/>
          </a:xfrm>
          <a:prstGeom prst="rect">
            <a:avLst/>
          </a:prstGeom>
          <a:solidFill>
            <a:sysClr val="window" lastClr="FFFFFF"/>
          </a:solidFill>
          <a:ln w="12700" cap="flat">
            <a:solidFill>
              <a:srgbClr val="492E8A"/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rbel"/>
                <a:ea typeface="Arial" pitchFamily="-107" charset="0"/>
                <a:cs typeface="Arial" pitchFamily="-107" charset="0"/>
                <a:sym typeface="Arial" pitchFamily="-107" charset="0"/>
              </a:rPr>
              <a:t>YANG Data Models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0972204-D23F-7541-9928-5D156C5D65C2}"/>
              </a:ext>
            </a:extLst>
          </p:cNvPr>
          <p:cNvSpPr txBox="1">
            <a:spLocks/>
          </p:cNvSpPr>
          <p:nvPr/>
        </p:nvSpPr>
        <p:spPr>
          <a:xfrm>
            <a:off x="301614" y="1174058"/>
            <a:ext cx="4233881" cy="3337321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&lt;rpc-reply message-id="urn:uuid:50bf9d6e-7e5c-4182-ae6b-972a055ceef7" xmlns="urn:ietf:params:xml:ns:netconf:base:1.0" xmlns:nc="urn:ietf:params:xml:ns:netconf:base:1.0"&gt;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&lt;data&gt;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&lt;interfaces-state xmlns="urn:ietf:params:xml:ns:yang:ietf-interfaces"&gt;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&lt;interface&gt;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&lt;name&gt;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15C5B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GigabitEthernet1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&lt;/name&gt;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&lt;admin-status&gt;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up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&lt;/admin-status&gt;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&lt;oper-status&gt;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up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&lt;/oper-status&gt;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&lt;phys-address&gt;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00:0c:29:6c:81:06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&lt;/phys-address&gt;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&lt;speed&gt;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1024000000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&lt;/speed&gt;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&lt;statistics&gt;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&lt;in-octets&gt;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5432293472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&lt;/in-octets&gt;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&lt;in-unicast-pkts&gt;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28518075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&lt;/in-unicast-pkts&gt;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kumimoji="0" lang="mr-I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……………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&lt;out-octets&gt;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2901845514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&lt;/out-octets&gt;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&lt;out-unicast-pkts&gt;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18850398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&lt;/out-unicast-pkts&gt;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&lt;/statistics&gt;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&lt;/interface&gt;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&lt;/interfaces-state&gt;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&lt;/data&gt;&lt;/rpc-reply&gt;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1F2612-8BFF-3246-8F8C-1DCA063C24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9702" y="3830490"/>
            <a:ext cx="533400" cy="489394"/>
          </a:xfrm>
          <a:prstGeom prst="rect">
            <a:avLst/>
          </a:prstGeom>
          <a:solidFill>
            <a:sysClr val="window" lastClr="FFFFFF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758164A-27F2-9444-A760-0458AA59C0D9}"/>
              </a:ext>
            </a:extLst>
          </p:cNvPr>
          <p:cNvSpPr txBox="1">
            <a:spLocks/>
          </p:cNvSpPr>
          <p:nvPr/>
        </p:nvSpPr>
        <p:spPr bwMode="auto">
          <a:xfrm>
            <a:off x="4600844" y="1174058"/>
            <a:ext cx="4159918" cy="3337321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{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"ietf-interfaces:interface": {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"name": "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GigabitEthernet1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"admin-status": "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up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"oper-status": "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up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"last-change": "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2018-01-17T21:49:17.000387+00:00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"phys-address": "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00:0c:29:6c:81:06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"speed": 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1024000000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"statistics": {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    "in-octets": 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5425386232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    "in-unicast-pkts": 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28489134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    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……………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    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"out-octets": 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2899535736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    "out-unicast-pkts": 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18844784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D6F97">
                  <a:lumMod val="75000"/>
                </a:srgbClr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}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}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}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</p:txBody>
      </p:sp>
      <p:pic>
        <p:nvPicPr>
          <p:cNvPr id="20" name="Picture 2" descr="son logo">
            <a:extLst>
              <a:ext uri="{FF2B5EF4-FFF2-40B4-BE49-F238E27FC236}">
                <a16:creationId xmlns:a16="http://schemas.microsoft.com/office/drawing/2014/main" id="{735797D0-A3CE-7348-8CA3-3A8AD87A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5" y="3830490"/>
            <a:ext cx="504528" cy="504528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6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253F-D9CA-3047-A72E-44102521A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32184"/>
          </a:xfrm>
        </p:spPr>
        <p:txBody>
          <a:bodyPr/>
          <a:lstStyle/>
          <a:p>
            <a:r>
              <a:rPr lang="en-US" dirty="0"/>
              <a:t>Python CLI or RESTCONF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60A4E-AC45-4F5D-8542-5E4000D053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8A7F0B6-8801-6E48-8260-8D8CB7162762}"/>
              </a:ext>
            </a:extLst>
          </p:cNvPr>
          <p:cNvSpPr txBox="1">
            <a:spLocks/>
          </p:cNvSpPr>
          <p:nvPr/>
        </p:nvSpPr>
        <p:spPr>
          <a:xfrm>
            <a:off x="88767" y="924654"/>
            <a:ext cx="4752739" cy="3143011"/>
          </a:xfrm>
          <a:prstGeom prst="rect">
            <a:avLst/>
          </a:prstGeom>
          <a:solidFill>
            <a:srgbClr val="FFFFFF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PDX-RN#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guestshell run python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&gt;&gt;&gt;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print(cli("show interface Gi1"))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GigabitEthernet1 is up, line protocol is up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Hardware is CSR vNIC, address is 0050.56ac.22c3 (bia 0050.56ac.22c3)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Description: DON'T TOUCH 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Internet address is 10.10.20.48/24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Full Duplex, 1000Mbps, link type is auto, media type RJ45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Last clearing of "show interface" counters never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5 minute input rate 100000 bits/sec, 3 packets/sec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5 minute output rate 1000 bits/sec, 2 packets/sec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40897 packets input, 49324086 bytes, 0 no buffer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Received 0 broadcasts (0 IP multicasts)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21486 packets output, 1658940 bytes, 0 underruns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&gt;&gt;&gt;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Unstructured Data 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D3C2967-1327-6548-ACB3-28CFB8AD520E}"/>
              </a:ext>
            </a:extLst>
          </p:cNvPr>
          <p:cNvSpPr txBox="1">
            <a:spLocks/>
          </p:cNvSpPr>
          <p:nvPr/>
        </p:nvSpPr>
        <p:spPr>
          <a:xfrm>
            <a:off x="4312491" y="1195108"/>
            <a:ext cx="4683759" cy="3667558"/>
          </a:xfrm>
          <a:prstGeom prst="rect">
            <a:avLst/>
          </a:prstGeom>
          <a:solidFill>
            <a:srgbClr val="FFFFFF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RESTCONF: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"speed" : 1024000000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"statistics" :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    "out-octets" : 1744814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    "out-unicast-pkts" : 21961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    "in-unicast-pkts" : 40599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    "out-broadcast-pkts" : 0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    "in-octets" : 47467395    }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"name" : "GigabitEthernet1"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"oper-status" : "up"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"phys-address" : "00:50:56:ac:23:2f"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"type" : "iana-if-type:ethernetCsmacd"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"last-change" : "2018-04-07T23:53:44.000208+00:00"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"admin-status" : "up"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"if-index" :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}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Structured Data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3255F-D5FF-1443-94A6-FBB7676533D7}"/>
              </a:ext>
            </a:extLst>
          </p:cNvPr>
          <p:cNvSpPr txBox="1"/>
          <p:nvPr/>
        </p:nvSpPr>
        <p:spPr>
          <a:xfrm>
            <a:off x="869186" y="4311277"/>
            <a:ext cx="2787943" cy="276999"/>
          </a:xfrm>
          <a:prstGeom prst="rect">
            <a:avLst/>
          </a:prstGeom>
          <a:solidFill>
            <a:srgbClr val="FFFF00"/>
          </a:solidFill>
          <a:ln>
            <a:solidFill>
              <a:srgbClr val="492E8A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</a:rPr>
              <a:t>There is a need to know both</a:t>
            </a:r>
          </a:p>
        </p:txBody>
      </p:sp>
    </p:spTree>
    <p:extLst>
      <p:ext uri="{BB962C8B-B14F-4D97-AF65-F5344CB8AC3E}">
        <p14:creationId xmlns:p14="http://schemas.microsoft.com/office/powerpoint/2010/main" val="254795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8326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A2DED66-88A5-4444-921A-F6B46DE8008E}"/>
              </a:ext>
            </a:extLst>
          </p:cNvPr>
          <p:cNvGrpSpPr/>
          <p:nvPr/>
        </p:nvGrpSpPr>
        <p:grpSpPr>
          <a:xfrm>
            <a:off x="3120376" y="2561580"/>
            <a:ext cx="1739579" cy="1048480"/>
            <a:chOff x="5500487" y="527771"/>
            <a:chExt cx="2319439" cy="139797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492B10-71D2-004B-B3B6-E3FAEBF1B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177" y="1025576"/>
              <a:ext cx="1753621" cy="9001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73C9D3-5B0F-3B4F-9C98-6B78A30656D3}"/>
                </a:ext>
              </a:extLst>
            </p:cNvPr>
            <p:cNvSpPr txBox="1"/>
            <p:nvPr/>
          </p:nvSpPr>
          <p:spPr>
            <a:xfrm>
              <a:off x="5500487" y="527771"/>
              <a:ext cx="231943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WhatsOp App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BD26C9-A8CF-7E45-8D91-D67AA61BBF9B}"/>
              </a:ext>
            </a:extLst>
          </p:cNvPr>
          <p:cNvGrpSpPr/>
          <p:nvPr/>
        </p:nvGrpSpPr>
        <p:grpSpPr>
          <a:xfrm>
            <a:off x="432387" y="1594963"/>
            <a:ext cx="2796095" cy="1627616"/>
            <a:chOff x="865650" y="1202294"/>
            <a:chExt cx="3728127" cy="217015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78DD7C1-4CEB-1E44-A0FF-F495C7A968AE}"/>
                </a:ext>
              </a:extLst>
            </p:cNvPr>
            <p:cNvGrpSpPr/>
            <p:nvPr/>
          </p:nvGrpSpPr>
          <p:grpSpPr>
            <a:xfrm>
              <a:off x="865650" y="1202294"/>
              <a:ext cx="2346987" cy="1984103"/>
              <a:chOff x="865650" y="1202294"/>
              <a:chExt cx="2346987" cy="198410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206F67A-1B71-D547-AE89-D88A6A11A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650" y="1687719"/>
                <a:ext cx="2346987" cy="14986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5B2E10-2BEA-5646-8727-B3581E8107A3}"/>
                  </a:ext>
                </a:extLst>
              </p:cNvPr>
              <p:cNvSpPr txBox="1"/>
              <p:nvPr/>
            </p:nvSpPr>
            <p:spPr>
              <a:xfrm>
                <a:off x="1190994" y="1202294"/>
                <a:ext cx="1712435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DNA Center</a:t>
                </a:r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56D5E27-4D69-CF40-B871-CB356CA98D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1736" y="2573925"/>
              <a:ext cx="1222041" cy="798523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BC51C9-C38E-BA49-893E-6DBE04044B2F}"/>
              </a:ext>
            </a:extLst>
          </p:cNvPr>
          <p:cNvGrpSpPr/>
          <p:nvPr/>
        </p:nvGrpSpPr>
        <p:grpSpPr>
          <a:xfrm>
            <a:off x="2955106" y="3637163"/>
            <a:ext cx="2785205" cy="1005729"/>
            <a:chOff x="1355834" y="4983157"/>
            <a:chExt cx="3713606" cy="1340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7FEE71-6793-144A-96AA-75349FB1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5834" y="5244662"/>
              <a:ext cx="3713606" cy="618504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0422861-FECF-4F46-95E9-B8A0E0378130}"/>
                </a:ext>
              </a:extLst>
            </p:cNvPr>
            <p:cNvSpPr/>
            <p:nvPr/>
          </p:nvSpPr>
          <p:spPr>
            <a:xfrm>
              <a:off x="1639834" y="4983157"/>
              <a:ext cx="2246997" cy="450730"/>
            </a:xfrm>
            <a:prstGeom prst="roundRect">
              <a:avLst>
                <a:gd name="adj" fmla="val 5374"/>
              </a:avLst>
            </a:prstGeom>
            <a:solidFill>
              <a:srgbClr val="6EBE4A"/>
            </a:solidFill>
            <a:ln w="127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1" tIns="25716" rIns="51431" bIns="25716" anchor="ctr"/>
            <a:lstStyle/>
            <a:p>
              <a:pPr algn="ctr" defTabSz="25714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b="1" kern="0" dirty="0">
                  <a:solidFill>
                    <a:schemeClr val="bg1"/>
                  </a:solidFill>
                  <a:effectLst>
                    <a:outerShdw blurRad="50800" dist="12700" dir="5400000" algn="ctr" rotWithShape="0">
                      <a:srgbClr val="000000">
                        <a:alpha val="30000"/>
                      </a:srgbClr>
                    </a:outerShdw>
                  </a:effectLst>
                  <a:latin typeface="CiscoSansTT ExtraLight"/>
                </a:rPr>
                <a:t>Guest Shell</a:t>
              </a:r>
              <a:endParaRPr lang="en-US" sz="825" b="1" kern="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iscoSansTT ExtraLigh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D1A7A4-D4D0-2941-9F70-63B2F02B3D70}"/>
                </a:ext>
              </a:extLst>
            </p:cNvPr>
            <p:cNvSpPr txBox="1"/>
            <p:nvPr/>
          </p:nvSpPr>
          <p:spPr>
            <a:xfrm>
              <a:off x="1550965" y="5893243"/>
              <a:ext cx="33816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Open IOS XE, Guest Shell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70A3CC-AB95-E140-ABE7-6A6C411DF9A0}"/>
              </a:ext>
            </a:extLst>
          </p:cNvPr>
          <p:cNvGrpSpPr/>
          <p:nvPr/>
        </p:nvGrpSpPr>
        <p:grpSpPr>
          <a:xfrm>
            <a:off x="6824472" y="1950657"/>
            <a:ext cx="1614641" cy="2540929"/>
            <a:chOff x="9469703" y="1823316"/>
            <a:chExt cx="2152854" cy="338790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16E000D-E652-2D44-B7C2-48E033B20EA9}"/>
                </a:ext>
              </a:extLst>
            </p:cNvPr>
            <p:cNvGrpSpPr/>
            <p:nvPr/>
          </p:nvGrpSpPr>
          <p:grpSpPr>
            <a:xfrm>
              <a:off x="9469703" y="2770909"/>
              <a:ext cx="2152854" cy="2440312"/>
              <a:chOff x="8362910" y="3878821"/>
              <a:chExt cx="2152854" cy="2440312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804A940-5F58-5D41-9948-A84DC429D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2910" y="4290764"/>
                <a:ext cx="2152854" cy="202836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1BA1B2-0030-5649-99BE-F9F556D7D4EF}"/>
                  </a:ext>
                </a:extLst>
              </p:cNvPr>
              <p:cNvSpPr txBox="1"/>
              <p:nvPr/>
            </p:nvSpPr>
            <p:spPr>
              <a:xfrm>
                <a:off x="8460545" y="3878821"/>
                <a:ext cx="201593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Webex Teams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4ACB69-33B9-4C4D-BD83-C557AB731E3F}"/>
                </a:ext>
              </a:extLst>
            </p:cNvPr>
            <p:cNvCxnSpPr>
              <a:cxnSpLocks/>
            </p:cNvCxnSpPr>
            <p:nvPr/>
          </p:nvCxnSpPr>
          <p:spPr>
            <a:xfrm>
              <a:off x="9866099" y="1823316"/>
              <a:ext cx="591663" cy="789003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651266C-6E32-E64A-9E44-022BD727EE87}"/>
              </a:ext>
            </a:extLst>
          </p:cNvPr>
          <p:cNvGrpSpPr/>
          <p:nvPr/>
        </p:nvGrpSpPr>
        <p:grpSpPr>
          <a:xfrm>
            <a:off x="520179" y="3429000"/>
            <a:ext cx="2708303" cy="1219937"/>
            <a:chOff x="5203233" y="4707597"/>
            <a:chExt cx="3611071" cy="162658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6D020BA-0E8A-954E-A677-8F0838578844}"/>
                </a:ext>
              </a:extLst>
            </p:cNvPr>
            <p:cNvGrpSpPr/>
            <p:nvPr/>
          </p:nvGrpSpPr>
          <p:grpSpPr>
            <a:xfrm>
              <a:off x="5203233" y="4819963"/>
              <a:ext cx="2351092" cy="1514216"/>
              <a:chOff x="5203233" y="4819963"/>
              <a:chExt cx="2351092" cy="151421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AFD5142-9570-6747-BBCA-226EE180C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3233" y="5227645"/>
                <a:ext cx="2351092" cy="110653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0148DBE-90B2-C44F-84FC-38E7A5CB50BD}"/>
                  </a:ext>
                </a:extLst>
              </p:cNvPr>
              <p:cNvSpPr txBox="1"/>
              <p:nvPr/>
            </p:nvSpPr>
            <p:spPr>
              <a:xfrm>
                <a:off x="5846780" y="4819963"/>
                <a:ext cx="11032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GitHub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81CDEF5-ACFA-0345-A443-12952A080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2668" y="4707597"/>
              <a:ext cx="1451636" cy="381677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BAF696-5E9D-BE44-B092-D551A051ABA9}"/>
              </a:ext>
            </a:extLst>
          </p:cNvPr>
          <p:cNvCxnSpPr>
            <a:cxnSpLocks/>
          </p:cNvCxnSpPr>
          <p:nvPr/>
        </p:nvCxnSpPr>
        <p:spPr>
          <a:xfrm flipH="1" flipV="1">
            <a:off x="3469944" y="1828835"/>
            <a:ext cx="283993" cy="71357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780338-811A-5141-A12B-0EF3F8444451}"/>
              </a:ext>
            </a:extLst>
          </p:cNvPr>
          <p:cNvSpPr txBox="1"/>
          <p:nvPr/>
        </p:nvSpPr>
        <p:spPr>
          <a:xfrm>
            <a:off x="3122309" y="4547799"/>
            <a:ext cx="24272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Routers, Switches, Wireless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NX OS, IOS XR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BCF80D-4DDC-3B46-B745-03A644F84302}"/>
              </a:ext>
            </a:extLst>
          </p:cNvPr>
          <p:cNvGrpSpPr/>
          <p:nvPr/>
        </p:nvGrpSpPr>
        <p:grpSpPr>
          <a:xfrm>
            <a:off x="2738699" y="445728"/>
            <a:ext cx="2368494" cy="1262663"/>
            <a:chOff x="3651599" y="594303"/>
            <a:chExt cx="3157992" cy="168355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0953DB2-68A6-5548-AD8D-57D437B7CA69}"/>
                </a:ext>
              </a:extLst>
            </p:cNvPr>
            <p:cNvGrpSpPr/>
            <p:nvPr/>
          </p:nvGrpSpPr>
          <p:grpSpPr>
            <a:xfrm>
              <a:off x="3833132" y="594303"/>
              <a:ext cx="2976459" cy="1148436"/>
              <a:chOff x="4165846" y="874371"/>
              <a:chExt cx="2976459" cy="114843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1CE6B2B-13EC-C142-B17F-F07973B2BC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0780" y="1915230"/>
                <a:ext cx="1441525" cy="107577"/>
              </a:xfrm>
              <a:prstGeom prst="straightConnector1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5CFF555-0971-9E4B-B0BA-2A1EAA693E42}"/>
                  </a:ext>
                </a:extLst>
              </p:cNvPr>
              <p:cNvSpPr/>
              <p:nvPr/>
            </p:nvSpPr>
            <p:spPr>
              <a:xfrm>
                <a:off x="4165846" y="874371"/>
                <a:ext cx="123580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PubNub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3042B3-BBBA-2444-9D12-2DA00714EABD}"/>
                </a:ext>
              </a:extLst>
            </p:cNvPr>
            <p:cNvGrpSpPr/>
            <p:nvPr/>
          </p:nvGrpSpPr>
          <p:grpSpPr>
            <a:xfrm>
              <a:off x="3651599" y="1015063"/>
              <a:ext cx="1566184" cy="1262791"/>
              <a:chOff x="1099494" y="1023209"/>
              <a:chExt cx="3559207" cy="27839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DB54CED-FCA4-294C-958E-3A54C2F5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494" y="1023209"/>
                <a:ext cx="3559207" cy="2783925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8BA5E1B-581B-4B4F-866C-639CCA963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2784" y="1264529"/>
                <a:ext cx="3045917" cy="25319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7C8660-01E9-E44E-B27C-E8E6E7DA1E78}"/>
              </a:ext>
            </a:extLst>
          </p:cNvPr>
          <p:cNvGrpSpPr/>
          <p:nvPr/>
        </p:nvGrpSpPr>
        <p:grpSpPr>
          <a:xfrm>
            <a:off x="4756288" y="351892"/>
            <a:ext cx="2446837" cy="2870687"/>
            <a:chOff x="6341717" y="469189"/>
            <a:chExt cx="3262449" cy="382758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5850E28-7A22-3646-A34A-14E09A242FB8}"/>
                </a:ext>
              </a:extLst>
            </p:cNvPr>
            <p:cNvGrpSpPr/>
            <p:nvPr/>
          </p:nvGrpSpPr>
          <p:grpSpPr>
            <a:xfrm>
              <a:off x="6341717" y="469189"/>
              <a:ext cx="3262449" cy="3827583"/>
              <a:chOff x="7328402" y="661139"/>
              <a:chExt cx="3262449" cy="382758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A088152-8999-234D-A6B6-671B2CEA6007}"/>
                  </a:ext>
                </a:extLst>
              </p:cNvPr>
              <p:cNvGrpSpPr/>
              <p:nvPr/>
            </p:nvGrpSpPr>
            <p:grpSpPr>
              <a:xfrm>
                <a:off x="7973500" y="661139"/>
                <a:ext cx="2617351" cy="1969257"/>
                <a:chOff x="8989256" y="1515467"/>
                <a:chExt cx="2617351" cy="1969257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8BDF9EA5-DC5C-334F-9C8F-CDDD69DA1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9256" y="2010274"/>
                  <a:ext cx="2617351" cy="1474450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A99040-B860-124D-BA63-0C7BA101FB9B}"/>
                    </a:ext>
                  </a:extLst>
                </p:cNvPr>
                <p:cNvSpPr txBox="1"/>
                <p:nvPr/>
              </p:nvSpPr>
              <p:spPr>
                <a:xfrm>
                  <a:off x="9439337" y="1515467"/>
                  <a:ext cx="175945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bg1"/>
                      </a:solidFill>
                      <a:latin typeface="CiscoSans" panose="020B0503020201020303" pitchFamily="34" charset="0"/>
                    </a:rPr>
                    <a:t>ServiceNow</a:t>
                  </a:r>
                </a:p>
              </p:txBody>
            </p:sp>
          </p:grp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61C8C37-95DB-3046-9438-16006A0F03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28402" y="2856782"/>
                <a:ext cx="2017028" cy="1631940"/>
              </a:xfrm>
              <a:prstGeom prst="straightConnector1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8F22DA-1B51-4744-AB71-61E27F511593}"/>
                </a:ext>
              </a:extLst>
            </p:cNvPr>
            <p:cNvSpPr/>
            <p:nvPr/>
          </p:nvSpPr>
          <p:spPr>
            <a:xfrm>
              <a:off x="7279249" y="3492713"/>
              <a:ext cx="1096881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Create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Incident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7111F6-A3BF-D646-9A37-321757CE2183}"/>
              </a:ext>
            </a:extLst>
          </p:cNvPr>
          <p:cNvGrpSpPr/>
          <p:nvPr/>
        </p:nvGrpSpPr>
        <p:grpSpPr>
          <a:xfrm>
            <a:off x="4651480" y="1959031"/>
            <a:ext cx="1428189" cy="1124009"/>
            <a:chOff x="6201973" y="2612042"/>
            <a:chExt cx="1904251" cy="1498678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2C5B-8413-0A4A-824B-0EA22BF12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4370" y="2612042"/>
              <a:ext cx="1791854" cy="1498678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4F14F47-B1DF-B349-AE77-B9B08A03FDE1}"/>
                </a:ext>
              </a:extLst>
            </p:cNvPr>
            <p:cNvSpPr/>
            <p:nvPr/>
          </p:nvSpPr>
          <p:spPr>
            <a:xfrm>
              <a:off x="6201973" y="2716971"/>
              <a:ext cx="1096881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Update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Incident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64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F499-D6C3-EF4A-AF16-F6F2FFAE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and Save config.py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AF4A7-9DF2-D140-8DCB-9EACD1C1B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02" y="1153764"/>
            <a:ext cx="8229600" cy="3704777"/>
          </a:xfr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[guestshell@guestshell Create_2019]$ </a:t>
            </a:r>
            <a:r>
              <a:rPr lang="en-US" sz="1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highlight>
                  <a:srgbClr val="FFFF00"/>
                </a:highlight>
                <a:latin typeface="Courier" pitchFamily="2" charset="0"/>
              </a:rPr>
              <a:t>nano config.py</a:t>
            </a:r>
            <a:endParaRPr lang="en-US" sz="1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This file contains the: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…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PubNub Keys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Network device username/password</a:t>
            </a:r>
          </a:p>
          <a:p>
            <a:pPr marL="0" indent="0">
              <a:buNone/>
            </a:pPr>
            <a:endParaRPr lang="en-US" sz="1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Update this section with your PubNub keys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PUB_KEY = 'pub-c-27ec1abf-2226-4140-884f-2ca9…..'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SUB_KEY = 'sub-c-32e23d48-d884-11e8-b7c4-3e16c…..'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SEC_KEY = 'sec-c-xyz'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CHANNEL = ‘</a:t>
            </a:r>
            <a:r>
              <a:rPr lang="en-US" sz="1000" b="1" dirty="0">
                <a:highlight>
                  <a:srgbClr val="FFFF00"/>
                </a:highlight>
                <a:latin typeface="Courier" pitchFamily="2" charset="0"/>
              </a:rPr>
              <a:t> to be provided</a:t>
            </a:r>
            <a:r>
              <a:rPr lang="en-US" sz="1000" dirty="0">
                <a:latin typeface="Courier" pitchFamily="2" charset="0"/>
              </a:rPr>
              <a:t>’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…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Update this section with the Service Now instance to be used for labs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SNOW_URL = 'https://dev48476.service-now.com/api/now'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SNOW_ADMIN = 'IOSXE'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SNOW_DEV = 'IOSXE'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SNOW_PASS = ‘</a:t>
            </a:r>
            <a:r>
              <a:rPr lang="en-US" sz="1000" b="1" dirty="0">
                <a:highlight>
                  <a:srgbClr val="FFFF00"/>
                </a:highlight>
                <a:latin typeface="Courier" pitchFamily="2" charset="0"/>
              </a:rPr>
              <a:t>to be provided</a:t>
            </a:r>
            <a:r>
              <a:rPr lang="en-US" sz="1000" dirty="0">
                <a:latin typeface="Courier" pitchFamily="2" charset="0"/>
              </a:rPr>
              <a:t>’</a:t>
            </a:r>
          </a:p>
          <a:p>
            <a:pPr marL="0" indent="0">
              <a:buNone/>
            </a:pPr>
            <a:endParaRPr lang="en-US" sz="1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^G Get Help  ^O WriteOut  ^R Read File ^Y Prev Page ^K Cut Text  ^C Cur Pos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^X Exit      ^J Justify   ^W Where Is  ^V Next Page ^U UnCut Text^T To Spell</a:t>
            </a:r>
          </a:p>
          <a:p>
            <a:pPr marL="0" indent="0">
              <a:buNone/>
            </a:pPr>
            <a:endParaRPr lang="en-US" sz="1000" dirty="0">
              <a:latin typeface="Courier" pitchFamily="2" charset="0"/>
            </a:endParaRPr>
          </a:p>
          <a:p>
            <a:pPr marL="0" indent="0">
              <a:buNone/>
            </a:pPr>
            <a:endParaRPr lang="en-US" sz="10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70A91-D7A2-FA40-8277-6D474C7E6A07}"/>
              </a:ext>
            </a:extLst>
          </p:cNvPr>
          <p:cNvSpPr txBox="1"/>
          <p:nvPr/>
        </p:nvSpPr>
        <p:spPr>
          <a:xfrm>
            <a:off x="4970352" y="2387084"/>
            <a:ext cx="260199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" pitchFamily="2" charset="0"/>
              </a:rPr>
              <a:t>Please do not change keys</a:t>
            </a:r>
          </a:p>
        </p:txBody>
      </p:sp>
    </p:spTree>
    <p:extLst>
      <p:ext uri="{BB962C8B-B14F-4D97-AF65-F5344CB8AC3E}">
        <p14:creationId xmlns:p14="http://schemas.microsoft.com/office/powerpoint/2010/main" val="269173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12A661-C52B-1740-B35A-617F98E1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to Execute Python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1535F-D985-42F2-ACA4-FE0C97622F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59A2D8F-050C-4543-8CD5-0858A131EE2F}"/>
              </a:ext>
            </a:extLst>
          </p:cNvPr>
          <p:cNvSpPr txBox="1">
            <a:spLocks/>
          </p:cNvSpPr>
          <p:nvPr/>
        </p:nvSpPr>
        <p:spPr>
          <a:xfrm>
            <a:off x="429615" y="1311165"/>
            <a:ext cx="8272617" cy="32698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PDX-RN#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highlight>
                  <a:srgbClr val="FFFF00"/>
                </a:highlight>
                <a:uLnTx/>
                <a:uFillTx/>
                <a:latin typeface="Courier" pitchFamily="2" charset="0"/>
                <a:ea typeface="+mn-ea"/>
                <a:cs typeface="+mn-cs"/>
              </a:rPr>
              <a:t>wri mem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PDX-RN#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highlight>
                  <a:srgbClr val="FFFF00"/>
                </a:highlight>
                <a:uLnTx/>
                <a:uFillTx/>
                <a:latin typeface="Courier" pitchFamily="2" charset="0"/>
                <a:ea typeface="+mn-ea"/>
                <a:cs typeface="+mn-cs"/>
              </a:rPr>
              <a:t>guestshell run bash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[guestshell@guestshell ~]$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highlight>
                  <a:srgbClr val="FFFF00"/>
                </a:highlight>
                <a:uLnTx/>
                <a:uFillTx/>
                <a:latin typeface="Courier" pitchFamily="2" charset="0"/>
                <a:ea typeface="+mn-ea"/>
                <a:cs typeface="+mn-cs"/>
              </a:rPr>
              <a:t>cd /bootflash/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[guestshell@guestshell bootflash]$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highlight>
                  <a:srgbClr val="FFFF00"/>
                </a:highlight>
                <a:uLnTx/>
                <a:uFillTx/>
                <a:latin typeface="Courier" pitchFamily="2" charset="0"/>
                <a:ea typeface="+mn-ea"/>
                <a:cs typeface="+mn-cs"/>
              </a:rPr>
              <a:t>cd </a:t>
            </a:r>
            <a:r>
              <a:rPr 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highlight>
                  <a:srgbClr val="FFFF00"/>
                </a:highlight>
                <a:latin typeface="Courier" pitchFamily="2" charset="0"/>
              </a:rPr>
              <a:t>Create_2019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Get from GitHub the latest application code:</a:t>
            </a:r>
          </a:p>
          <a:p>
            <a:pPr marL="0" indent="0"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[guestshell@guestshell Create_2019]$ </a:t>
            </a:r>
            <a:r>
              <a:rPr 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highlight>
                  <a:srgbClr val="FFFF00"/>
                </a:highlight>
                <a:latin typeface="Courier" pitchFamily="2" charset="0"/>
              </a:rPr>
              <a:t>git pull</a:t>
            </a:r>
          </a:p>
          <a:p>
            <a:pPr marL="0" indent="0"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Already up-to-date.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Read and execute the initialize script: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[guestshell@guestshell </a:t>
            </a: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Create_2019]$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highlight>
                  <a:srgbClr val="FFFF00"/>
                </a:highlight>
                <a:uLnTx/>
                <a:uFillTx/>
                <a:latin typeface="Courier" pitchFamily="2" charset="0"/>
                <a:ea typeface="+mn-ea"/>
                <a:cs typeface="+mn-cs"/>
              </a:rPr>
              <a:t>python save_base_config.py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Created additional vty lines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Configured VASI interfaces, vrf R, Loopback111, and routing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Configured EEM applet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1200" dirty="0">
              <a:solidFill>
                <a:sysClr val="windowText" lastClr="000000">
                  <a:lumMod val="75000"/>
                  <a:lumOff val="25000"/>
                </a:sysClr>
              </a:solidFill>
              <a:latin typeface="Courier" pitchFamily="2" charset="0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End of save_base_config.py Application Run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[guestshell@guestshell Create_2019_p]$ 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B8D6-8B98-2540-B526-6C2104F7A765}"/>
              </a:ext>
            </a:extLst>
          </p:cNvPr>
          <p:cNvSpPr txBox="1"/>
          <p:nvPr/>
        </p:nvSpPr>
        <p:spPr>
          <a:xfrm>
            <a:off x="5723593" y="1625468"/>
            <a:ext cx="2694969" cy="830997"/>
          </a:xfrm>
          <a:prstGeom prst="rect">
            <a:avLst/>
          </a:prstGeom>
          <a:solidFill>
            <a:srgbClr val="FFFF00"/>
          </a:solidFill>
          <a:ln>
            <a:solidFill>
              <a:srgbClr val="492E8A">
                <a:shade val="95000"/>
                <a:satMod val="10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 Download the latest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92E8A"/>
              </a:solidFill>
              <a:effectLst/>
              <a:uLnTx/>
              <a:uFillTx/>
              <a:latin typeface="Courie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Save </a:t>
            </a:r>
            <a:r>
              <a:rPr lang="en-US" sz="1200" kern="0" dirty="0">
                <a:solidFill>
                  <a:srgbClr val="492E8A"/>
                </a:solidFill>
                <a:latin typeface="Courier" pitchFamily="2" charset="0"/>
              </a:rPr>
              <a:t>b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aseline configuration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492E8A"/>
                </a:solidFill>
                <a:latin typeface="Courier" pitchFamily="2" charset="0"/>
              </a:rPr>
              <a:t>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ave_base_config.py</a:t>
            </a:r>
          </a:p>
        </p:txBody>
      </p:sp>
    </p:spTree>
    <p:extLst>
      <p:ext uri="{BB962C8B-B14F-4D97-AF65-F5344CB8AC3E}">
        <p14:creationId xmlns:p14="http://schemas.microsoft.com/office/powerpoint/2010/main" val="18746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36DAF1-0E79-6F41-8B29-F3CB0454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Scripts on Guest Shell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3875C5-7502-E047-8CB5-3B7407C95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8316"/>
            <a:ext cx="8229600" cy="439970"/>
          </a:xfrm>
        </p:spPr>
        <p:txBody>
          <a:bodyPr>
            <a:normAutofit/>
          </a:bodyPr>
          <a:lstStyle/>
          <a:p>
            <a:r>
              <a:rPr lang="en-US" sz="2000" dirty="0"/>
              <a:t>Create a new test ServiceNow incident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588B-AF60-024A-AF1E-A78E79CEA2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981AD-F71F-3D45-8C1C-369822375FF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28038" y="4946650"/>
            <a:ext cx="715962" cy="153988"/>
          </a:xfrm>
        </p:spPr>
        <p:txBody>
          <a:bodyPr/>
          <a:lstStyle/>
          <a:p>
            <a:pPr defTabSz="610744"/>
            <a:r>
              <a:rPr lang="en-US" dirty="0"/>
              <a:t>Presentation ID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FDFF106C-4FCD-4E46-94B0-6B5712514DED}"/>
              </a:ext>
            </a:extLst>
          </p:cNvPr>
          <p:cNvSpPr txBox="1">
            <a:spLocks/>
          </p:cNvSpPr>
          <p:nvPr/>
        </p:nvSpPr>
        <p:spPr>
          <a:xfrm>
            <a:off x="254989" y="1623848"/>
            <a:ext cx="8634022" cy="2751083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PDX-RN#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Courier" pitchFamily="2" charset="0"/>
              </a:rPr>
              <a:t>guestshell run bash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[guestshell@guestshell ~]$ 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Courier" pitchFamily="2" charset="0"/>
              </a:rPr>
              <a:t>cd /bootflash/Create_2019/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[guestshell@guestshell Create_2019]$ 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Courier" pitchFamily="2" charset="0"/>
              </a:rPr>
              <a:t>python create_incident.py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Courier" pitchFamily="2" charset="0"/>
              </a:rPr>
              <a:t> </a:t>
            </a:r>
          </a:p>
          <a:p>
            <a:pPr lvl="0" fontAlgn="auto">
              <a:spcAft>
                <a:spcPts val="0"/>
              </a:spcAft>
              <a:defRPr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ourier" pitchFamily="2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APIUSER ServiceNow sysid is: d0e8467d4f1913…</a:t>
            </a:r>
          </a:p>
          <a:p>
            <a:pPr lvl="0" fontAlgn="auto">
              <a:spcAft>
                <a:spcPts val="0"/>
              </a:spcAft>
              <a:defRPr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ourier" pitchFamily="2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ServiceNow REST API call response: 201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('Created ServiceNow Incident with the number: ', 'INC0010941')</a:t>
            </a:r>
          </a:p>
          <a:p>
            <a:pPr lvl="0" fontAlgn="auto">
              <a:spcAft>
                <a:spcPts val="0"/>
              </a:spcAft>
              <a:defRPr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ourier" pitchFamily="2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End Application Run</a:t>
            </a:r>
          </a:p>
          <a:p>
            <a:pPr lvl="0" fontAlgn="auto">
              <a:spcAft>
                <a:spcPts val="0"/>
              </a:spcAft>
              <a:defRPr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10B-679A-2349-B05A-A7F767C90EF7}"/>
              </a:ext>
            </a:extLst>
          </p:cNvPr>
          <p:cNvSpPr txBox="1"/>
          <p:nvPr/>
        </p:nvSpPr>
        <p:spPr>
          <a:xfrm>
            <a:off x="6013693" y="2428743"/>
            <a:ext cx="2230098" cy="461665"/>
          </a:xfrm>
          <a:prstGeom prst="rect">
            <a:avLst/>
          </a:prstGeom>
          <a:solidFill>
            <a:srgbClr val="FFFF00"/>
          </a:solidFill>
          <a:ln>
            <a:solidFill>
              <a:srgbClr val="492E8A">
                <a:shade val="95000"/>
                <a:satMod val="10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Read and Run the file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492E8A"/>
                </a:solidFill>
                <a:latin typeface="Courier" pitchFamily="2" charset="0"/>
              </a:rPr>
              <a:t>c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reate_incident.py</a:t>
            </a:r>
          </a:p>
        </p:txBody>
      </p:sp>
    </p:spTree>
    <p:extLst>
      <p:ext uri="{BB962C8B-B14F-4D97-AF65-F5344CB8AC3E}">
        <p14:creationId xmlns:p14="http://schemas.microsoft.com/office/powerpoint/2010/main" val="357874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AA9C-175A-434F-B686-D3018578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ServiceNow Incident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0515-198C-2D4A-9F6A-C793C33DA9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35BBE-F5D4-EE48-B2DB-8454B540A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7438" y="1196886"/>
            <a:ext cx="5069124" cy="36846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0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40093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B384D6-2179-5B4E-806E-FFD66EB9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EEM Python Policies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3A450-830E-CC46-BE57-AF5142A0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5302"/>
            <a:ext cx="8229600" cy="31927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Offers the ability to monitor events and take action when the monitored events occur or when a threshold is reached</a:t>
            </a:r>
          </a:p>
          <a:p>
            <a:r>
              <a:rPr lang="en-US" sz="2000" dirty="0">
                <a:solidFill>
                  <a:schemeClr val="tx2"/>
                </a:solidFill>
              </a:rPr>
              <a:t>Embedded Event Manager (EEM) uses software programs known as </a:t>
            </a:r>
            <a:r>
              <a:rPr lang="en-US" sz="2000" b="1" dirty="0">
                <a:solidFill>
                  <a:schemeClr val="tx2"/>
                </a:solidFill>
              </a:rPr>
              <a:t>event detectors </a:t>
            </a:r>
            <a:r>
              <a:rPr lang="en-US" sz="2000" dirty="0">
                <a:solidFill>
                  <a:schemeClr val="tx2"/>
                </a:solidFill>
              </a:rPr>
              <a:t>to determine when an EEM event occurs</a:t>
            </a:r>
          </a:p>
          <a:p>
            <a:r>
              <a:rPr lang="en-US" sz="2000" dirty="0">
                <a:solidFill>
                  <a:schemeClr val="tx2"/>
                </a:solidFill>
              </a:rPr>
              <a:t>Embedded Event Manager (EEM) policies support Python scripts</a:t>
            </a:r>
          </a:p>
          <a:p>
            <a:r>
              <a:rPr lang="en-US" sz="2000" dirty="0">
                <a:solidFill>
                  <a:schemeClr val="tx2"/>
                </a:solidFill>
              </a:rPr>
              <a:t>Configured EEM policies run within the Guest Shell</a:t>
            </a: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A5696-3D5E-4371-A4F3-A174FD0D9B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4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384D-FC04-5B4C-B1A7-16BDFC14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EEM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6B3C02-B613-B148-B08A-FDD30F7B1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7261"/>
            <a:ext cx="8229600" cy="3394472"/>
          </a:xfrm>
        </p:spPr>
        <p:txBody>
          <a:bodyPr>
            <a:normAutofit/>
          </a:bodyPr>
          <a:lstStyle/>
          <a:p>
            <a:r>
              <a:rPr lang="en-US" sz="2000" dirty="0"/>
              <a:t>EEM monitor_route applet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BEE99-5236-4797-A19E-C37940B1BC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A634931-0C60-A045-BF80-22C03AFC387A}"/>
              </a:ext>
            </a:extLst>
          </p:cNvPr>
          <p:cNvSpPr txBox="1">
            <a:spLocks/>
          </p:cNvSpPr>
          <p:nvPr/>
        </p:nvSpPr>
        <p:spPr>
          <a:xfrm>
            <a:off x="278775" y="1844566"/>
            <a:ext cx="8695103" cy="2918052"/>
          </a:xfrm>
          <a:prstGeom prst="rect">
            <a:avLst/>
          </a:prstGeom>
          <a:solidFill>
            <a:srgbClr val="FFFFFF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1100" b="1" dirty="0">
              <a:solidFill>
                <a:srgbClr val="000000"/>
              </a:solidFill>
              <a:latin typeface="Courier" pitchFamily="2" charset="0"/>
            </a:endParaRPr>
          </a:p>
          <a:p>
            <a:pPr lvl="0">
              <a:defRPr/>
            </a:pPr>
            <a:r>
              <a:rPr lang="en-US" sz="1100" b="1" dirty="0">
                <a:solidFill>
                  <a:srgbClr val="000000"/>
                </a:solidFill>
                <a:latin typeface="Courier" pitchFamily="2" charset="0"/>
              </a:rPr>
              <a:t>PDX-RN#sh run | b event</a:t>
            </a:r>
          </a:p>
          <a:p>
            <a:pPr lvl="0">
              <a:defRPr/>
            </a:pPr>
            <a:endParaRPr lang="en-US" sz="1100" b="1" dirty="0">
              <a:solidFill>
                <a:srgbClr val="000000"/>
              </a:solidFill>
              <a:latin typeface="Courier" pitchFamily="2" charset="0"/>
            </a:endParaRP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event manager applet monitor_route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event routing network 11.1.0.0/16 type remove ge 16 le 16 vrf default</a:t>
            </a: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maxrun 30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action 1.0 cli command "enable"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action 2.0 cli command "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guestshell run python /bootflash/Create_2019/monitor_route.py 11.1.0.0/16</a:t>
            </a: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"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action 3.0 cli command "exit"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action 4.0 cli command "end"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100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205A67-2F74-BE44-B840-D8A540195953}"/>
              </a:ext>
            </a:extLst>
          </p:cNvPr>
          <p:cNvSpPr/>
          <p:nvPr/>
        </p:nvSpPr>
        <p:spPr>
          <a:xfrm>
            <a:off x="3596872" y="2311453"/>
            <a:ext cx="1579278" cy="276999"/>
          </a:xfrm>
          <a:prstGeom prst="rect">
            <a:avLst/>
          </a:prstGeom>
          <a:solidFill>
            <a:srgbClr val="FFFF00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</a:rPr>
              <a:t>event detector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0CEE5A-89F7-934A-8DE5-A245D6F47AFA}"/>
              </a:ext>
            </a:extLst>
          </p:cNvPr>
          <p:cNvSpPr/>
          <p:nvPr/>
        </p:nvSpPr>
        <p:spPr>
          <a:xfrm>
            <a:off x="6385236" y="2096010"/>
            <a:ext cx="2230098" cy="461665"/>
          </a:xfrm>
          <a:prstGeom prst="rect">
            <a:avLst/>
          </a:prstGeom>
          <a:solidFill>
            <a:srgbClr val="FFFF00"/>
          </a:solidFill>
          <a:ln>
            <a:solidFill>
              <a:srgbClr val="492E8A"/>
            </a:solidFill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Courier" pitchFamily="2" charset="0"/>
              </a:rPr>
              <a:t>maximum run for script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Courier" pitchFamily="2" charset="0"/>
              </a:rPr>
              <a:t>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</a:rPr>
              <a:t>efault is 20 seconds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999074-E0AA-C347-839F-24D103D8DEDC}"/>
              </a:ext>
            </a:extLst>
          </p:cNvPr>
          <p:cNvSpPr/>
          <p:nvPr/>
        </p:nvSpPr>
        <p:spPr>
          <a:xfrm>
            <a:off x="3951851" y="3386801"/>
            <a:ext cx="4833374" cy="276999"/>
          </a:xfrm>
          <a:prstGeom prst="rect">
            <a:avLst/>
          </a:prstGeom>
          <a:solidFill>
            <a:srgbClr val="FFFF00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</a:rPr>
              <a:t>Execute script:   /path/script_name.py + arguments</a:t>
            </a:r>
          </a:p>
        </p:txBody>
      </p:sp>
    </p:spTree>
    <p:extLst>
      <p:ext uri="{BB962C8B-B14F-4D97-AF65-F5344CB8AC3E}">
        <p14:creationId xmlns:p14="http://schemas.microsoft.com/office/powerpoint/2010/main" val="22707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12902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88E3-2D83-ED4D-84E6-01C078063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Project WhatsOp - IOS XE Messaging Platform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D80637-6E44-F040-9160-07B860F96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The Challenge</a:t>
            </a:r>
          </a:p>
          <a:p>
            <a:pPr lvl="1"/>
            <a:r>
              <a:rPr lang="en-US" sz="1500" dirty="0"/>
              <a:t>Slow time to respond to outages</a:t>
            </a:r>
          </a:p>
          <a:p>
            <a:pPr lvl="1"/>
            <a:r>
              <a:rPr lang="en-US" sz="1500" dirty="0"/>
              <a:t>Cost for creating, updating, troubleshooting and closing tickets</a:t>
            </a:r>
          </a:p>
          <a:p>
            <a:r>
              <a:rPr lang="en-US" sz="1800" dirty="0"/>
              <a:t>The Goal</a:t>
            </a:r>
          </a:p>
          <a:p>
            <a:pPr lvl="1"/>
            <a:r>
              <a:rPr lang="en-US" sz="1500" dirty="0"/>
              <a:t>Automated detection of issues and tickets operations</a:t>
            </a:r>
          </a:p>
          <a:p>
            <a:pPr lvl="1"/>
            <a:r>
              <a:rPr lang="en-US" sz="1500" dirty="0"/>
              <a:t>Troubleshoot and configure the customer network directly from ServiceNow</a:t>
            </a:r>
          </a:p>
          <a:p>
            <a:r>
              <a:rPr lang="en-US" sz="1800" dirty="0"/>
              <a:t>The Solution</a:t>
            </a:r>
          </a:p>
          <a:p>
            <a:pPr lvl="1"/>
            <a:r>
              <a:rPr lang="en-US" sz="1500" dirty="0"/>
              <a:t>Integration between Cisco IOS XE, Guest Shell, DNA Center, ServiceNow, PubNub, and Webex Teams </a:t>
            </a:r>
          </a:p>
          <a:p>
            <a:r>
              <a:rPr lang="en-US" sz="1800" dirty="0"/>
              <a:t>The Results</a:t>
            </a:r>
          </a:p>
          <a:p>
            <a:pPr lvl="1"/>
            <a:r>
              <a:rPr lang="en-US" sz="1500" dirty="0"/>
              <a:t>Lower Mean Time to Repair</a:t>
            </a:r>
          </a:p>
          <a:p>
            <a:pPr lvl="1"/>
            <a:r>
              <a:rPr lang="en-US" sz="1500" dirty="0"/>
              <a:t>Lower cost of providing service to customer</a:t>
            </a:r>
          </a:p>
        </p:txBody>
      </p:sp>
    </p:spTree>
    <p:extLst>
      <p:ext uri="{BB962C8B-B14F-4D97-AF65-F5344CB8AC3E}">
        <p14:creationId xmlns:p14="http://schemas.microsoft.com/office/powerpoint/2010/main" val="230986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A2DED66-88A5-4444-921A-F6B46DE8008E}"/>
              </a:ext>
            </a:extLst>
          </p:cNvPr>
          <p:cNvGrpSpPr/>
          <p:nvPr/>
        </p:nvGrpSpPr>
        <p:grpSpPr>
          <a:xfrm>
            <a:off x="3120376" y="2561580"/>
            <a:ext cx="1739579" cy="1048480"/>
            <a:chOff x="5500487" y="527771"/>
            <a:chExt cx="2319439" cy="139797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492B10-71D2-004B-B3B6-E3FAEBF1B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177" y="1025576"/>
              <a:ext cx="1753621" cy="9001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73C9D3-5B0F-3B4F-9C98-6B78A30656D3}"/>
                </a:ext>
              </a:extLst>
            </p:cNvPr>
            <p:cNvSpPr txBox="1"/>
            <p:nvPr/>
          </p:nvSpPr>
          <p:spPr>
            <a:xfrm>
              <a:off x="5500487" y="527771"/>
              <a:ext cx="231943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WhatsOp App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BD26C9-A8CF-7E45-8D91-D67AA61BBF9B}"/>
              </a:ext>
            </a:extLst>
          </p:cNvPr>
          <p:cNvGrpSpPr/>
          <p:nvPr/>
        </p:nvGrpSpPr>
        <p:grpSpPr>
          <a:xfrm>
            <a:off x="432387" y="1594963"/>
            <a:ext cx="2796095" cy="1627616"/>
            <a:chOff x="865650" y="1202294"/>
            <a:chExt cx="3728127" cy="217015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78DD7C1-4CEB-1E44-A0FF-F495C7A968AE}"/>
                </a:ext>
              </a:extLst>
            </p:cNvPr>
            <p:cNvGrpSpPr/>
            <p:nvPr/>
          </p:nvGrpSpPr>
          <p:grpSpPr>
            <a:xfrm>
              <a:off x="865650" y="1202294"/>
              <a:ext cx="2346987" cy="1984103"/>
              <a:chOff x="865650" y="1202294"/>
              <a:chExt cx="2346987" cy="198410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206F67A-1B71-D547-AE89-D88A6A11A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650" y="1687719"/>
                <a:ext cx="2346987" cy="14986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5B2E10-2BEA-5646-8727-B3581E8107A3}"/>
                  </a:ext>
                </a:extLst>
              </p:cNvPr>
              <p:cNvSpPr txBox="1"/>
              <p:nvPr/>
            </p:nvSpPr>
            <p:spPr>
              <a:xfrm>
                <a:off x="1190994" y="1202294"/>
                <a:ext cx="1712435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DNA Center</a:t>
                </a:r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56D5E27-4D69-CF40-B871-CB356CA98D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1736" y="2573925"/>
              <a:ext cx="1222041" cy="798523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BC51C9-C38E-BA49-893E-6DBE04044B2F}"/>
              </a:ext>
            </a:extLst>
          </p:cNvPr>
          <p:cNvGrpSpPr/>
          <p:nvPr/>
        </p:nvGrpSpPr>
        <p:grpSpPr>
          <a:xfrm>
            <a:off x="2955106" y="3637163"/>
            <a:ext cx="2785205" cy="1005729"/>
            <a:chOff x="1355834" y="4983157"/>
            <a:chExt cx="3713606" cy="1340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7FEE71-6793-144A-96AA-75349FB1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5834" y="5244662"/>
              <a:ext cx="3713606" cy="618504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0422861-FECF-4F46-95E9-B8A0E0378130}"/>
                </a:ext>
              </a:extLst>
            </p:cNvPr>
            <p:cNvSpPr/>
            <p:nvPr/>
          </p:nvSpPr>
          <p:spPr>
            <a:xfrm>
              <a:off x="1639834" y="4983157"/>
              <a:ext cx="2246997" cy="450730"/>
            </a:xfrm>
            <a:prstGeom prst="roundRect">
              <a:avLst>
                <a:gd name="adj" fmla="val 5374"/>
              </a:avLst>
            </a:prstGeom>
            <a:solidFill>
              <a:srgbClr val="6EBE4A"/>
            </a:solidFill>
            <a:ln w="127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1" tIns="25716" rIns="51431" bIns="25716" anchor="ctr"/>
            <a:lstStyle/>
            <a:p>
              <a:pPr algn="ctr" defTabSz="25714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b="1" kern="0" dirty="0">
                  <a:solidFill>
                    <a:schemeClr val="bg1"/>
                  </a:solidFill>
                  <a:effectLst>
                    <a:outerShdw blurRad="50800" dist="12700" dir="5400000" algn="ctr" rotWithShape="0">
                      <a:srgbClr val="000000">
                        <a:alpha val="30000"/>
                      </a:srgbClr>
                    </a:outerShdw>
                  </a:effectLst>
                  <a:latin typeface="CiscoSansTT ExtraLight"/>
                </a:rPr>
                <a:t>Guest Shell</a:t>
              </a:r>
              <a:endParaRPr lang="en-US" sz="825" b="1" kern="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iscoSansTT ExtraLigh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D1A7A4-D4D0-2941-9F70-63B2F02B3D70}"/>
                </a:ext>
              </a:extLst>
            </p:cNvPr>
            <p:cNvSpPr txBox="1"/>
            <p:nvPr/>
          </p:nvSpPr>
          <p:spPr>
            <a:xfrm>
              <a:off x="1550965" y="5893243"/>
              <a:ext cx="33816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Open IOS XE, Guest Shell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70A3CC-AB95-E140-ABE7-6A6C411DF9A0}"/>
              </a:ext>
            </a:extLst>
          </p:cNvPr>
          <p:cNvGrpSpPr/>
          <p:nvPr/>
        </p:nvGrpSpPr>
        <p:grpSpPr>
          <a:xfrm>
            <a:off x="6824472" y="1950657"/>
            <a:ext cx="1614641" cy="2540929"/>
            <a:chOff x="9469703" y="1823316"/>
            <a:chExt cx="2152854" cy="338790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16E000D-E652-2D44-B7C2-48E033B20EA9}"/>
                </a:ext>
              </a:extLst>
            </p:cNvPr>
            <p:cNvGrpSpPr/>
            <p:nvPr/>
          </p:nvGrpSpPr>
          <p:grpSpPr>
            <a:xfrm>
              <a:off x="9469703" y="2770909"/>
              <a:ext cx="2152854" cy="2440312"/>
              <a:chOff x="8362910" y="3878821"/>
              <a:chExt cx="2152854" cy="2440312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804A940-5F58-5D41-9948-A84DC429D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2910" y="4290764"/>
                <a:ext cx="2152854" cy="202836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1BA1B2-0030-5649-99BE-F9F556D7D4EF}"/>
                  </a:ext>
                </a:extLst>
              </p:cNvPr>
              <p:cNvSpPr txBox="1"/>
              <p:nvPr/>
            </p:nvSpPr>
            <p:spPr>
              <a:xfrm>
                <a:off x="8460545" y="3878821"/>
                <a:ext cx="201593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Webex Teams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4ACB69-33B9-4C4D-BD83-C557AB731E3F}"/>
                </a:ext>
              </a:extLst>
            </p:cNvPr>
            <p:cNvCxnSpPr>
              <a:cxnSpLocks/>
            </p:cNvCxnSpPr>
            <p:nvPr/>
          </p:nvCxnSpPr>
          <p:spPr>
            <a:xfrm>
              <a:off x="9866099" y="1823316"/>
              <a:ext cx="591663" cy="789003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651266C-6E32-E64A-9E44-022BD727EE87}"/>
              </a:ext>
            </a:extLst>
          </p:cNvPr>
          <p:cNvGrpSpPr/>
          <p:nvPr/>
        </p:nvGrpSpPr>
        <p:grpSpPr>
          <a:xfrm>
            <a:off x="520179" y="3429000"/>
            <a:ext cx="2708303" cy="1219937"/>
            <a:chOff x="5203233" y="4707597"/>
            <a:chExt cx="3611071" cy="162658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6D020BA-0E8A-954E-A677-8F0838578844}"/>
                </a:ext>
              </a:extLst>
            </p:cNvPr>
            <p:cNvGrpSpPr/>
            <p:nvPr/>
          </p:nvGrpSpPr>
          <p:grpSpPr>
            <a:xfrm>
              <a:off x="5203233" y="4819963"/>
              <a:ext cx="2351092" cy="1514216"/>
              <a:chOff x="5203233" y="4819963"/>
              <a:chExt cx="2351092" cy="151421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AFD5142-9570-6747-BBCA-226EE180C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3233" y="5227645"/>
                <a:ext cx="2351092" cy="110653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0148DBE-90B2-C44F-84FC-38E7A5CB50BD}"/>
                  </a:ext>
                </a:extLst>
              </p:cNvPr>
              <p:cNvSpPr txBox="1"/>
              <p:nvPr/>
            </p:nvSpPr>
            <p:spPr>
              <a:xfrm>
                <a:off x="5846780" y="4819963"/>
                <a:ext cx="11032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GitHub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81CDEF5-ACFA-0345-A443-12952A080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2668" y="4707597"/>
              <a:ext cx="1451636" cy="381677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BAF696-5E9D-BE44-B092-D551A051ABA9}"/>
              </a:ext>
            </a:extLst>
          </p:cNvPr>
          <p:cNvCxnSpPr>
            <a:cxnSpLocks/>
          </p:cNvCxnSpPr>
          <p:nvPr/>
        </p:nvCxnSpPr>
        <p:spPr>
          <a:xfrm flipH="1" flipV="1">
            <a:off x="3469944" y="1828835"/>
            <a:ext cx="283993" cy="71357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780338-811A-5141-A12B-0EF3F8444451}"/>
              </a:ext>
            </a:extLst>
          </p:cNvPr>
          <p:cNvSpPr txBox="1"/>
          <p:nvPr/>
        </p:nvSpPr>
        <p:spPr>
          <a:xfrm>
            <a:off x="3122309" y="4547799"/>
            <a:ext cx="24272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Routers, Switches, Wireless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NX OS, IOS XR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BCF80D-4DDC-3B46-B745-03A644F84302}"/>
              </a:ext>
            </a:extLst>
          </p:cNvPr>
          <p:cNvGrpSpPr/>
          <p:nvPr/>
        </p:nvGrpSpPr>
        <p:grpSpPr>
          <a:xfrm>
            <a:off x="2738699" y="445728"/>
            <a:ext cx="2368494" cy="1262663"/>
            <a:chOff x="3651599" y="594303"/>
            <a:chExt cx="3157992" cy="168355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0953DB2-68A6-5548-AD8D-57D437B7CA69}"/>
                </a:ext>
              </a:extLst>
            </p:cNvPr>
            <p:cNvGrpSpPr/>
            <p:nvPr/>
          </p:nvGrpSpPr>
          <p:grpSpPr>
            <a:xfrm>
              <a:off x="3833132" y="594303"/>
              <a:ext cx="2976459" cy="1148436"/>
              <a:chOff x="4165846" y="874371"/>
              <a:chExt cx="2976459" cy="114843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1CE6B2B-13EC-C142-B17F-F07973B2BC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0780" y="1915230"/>
                <a:ext cx="1441525" cy="107577"/>
              </a:xfrm>
              <a:prstGeom prst="straightConnector1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5CFF555-0971-9E4B-B0BA-2A1EAA693E42}"/>
                  </a:ext>
                </a:extLst>
              </p:cNvPr>
              <p:cNvSpPr/>
              <p:nvPr/>
            </p:nvSpPr>
            <p:spPr>
              <a:xfrm>
                <a:off x="4165846" y="874371"/>
                <a:ext cx="123580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PubNub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3042B3-BBBA-2444-9D12-2DA00714EABD}"/>
                </a:ext>
              </a:extLst>
            </p:cNvPr>
            <p:cNvGrpSpPr/>
            <p:nvPr/>
          </p:nvGrpSpPr>
          <p:grpSpPr>
            <a:xfrm>
              <a:off x="3651599" y="1015063"/>
              <a:ext cx="1566184" cy="1262791"/>
              <a:chOff x="1099494" y="1023209"/>
              <a:chExt cx="3559207" cy="27839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DB54CED-FCA4-294C-958E-3A54C2F5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494" y="1023209"/>
                <a:ext cx="3559207" cy="2783925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8BA5E1B-581B-4B4F-866C-639CCA963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2784" y="1264529"/>
                <a:ext cx="3045917" cy="25319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7C8660-01E9-E44E-B27C-E8E6E7DA1E78}"/>
              </a:ext>
            </a:extLst>
          </p:cNvPr>
          <p:cNvGrpSpPr/>
          <p:nvPr/>
        </p:nvGrpSpPr>
        <p:grpSpPr>
          <a:xfrm>
            <a:off x="4756288" y="351892"/>
            <a:ext cx="2446837" cy="2870687"/>
            <a:chOff x="6341717" y="469189"/>
            <a:chExt cx="3262449" cy="382758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5850E28-7A22-3646-A34A-14E09A242FB8}"/>
                </a:ext>
              </a:extLst>
            </p:cNvPr>
            <p:cNvGrpSpPr/>
            <p:nvPr/>
          </p:nvGrpSpPr>
          <p:grpSpPr>
            <a:xfrm>
              <a:off x="6341717" y="469189"/>
              <a:ext cx="3262449" cy="3827583"/>
              <a:chOff x="7328402" y="661139"/>
              <a:chExt cx="3262449" cy="382758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A088152-8999-234D-A6B6-671B2CEA6007}"/>
                  </a:ext>
                </a:extLst>
              </p:cNvPr>
              <p:cNvGrpSpPr/>
              <p:nvPr/>
            </p:nvGrpSpPr>
            <p:grpSpPr>
              <a:xfrm>
                <a:off x="7973500" y="661139"/>
                <a:ext cx="2617351" cy="1969257"/>
                <a:chOff x="8989256" y="1515467"/>
                <a:chExt cx="2617351" cy="1969257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8BDF9EA5-DC5C-334F-9C8F-CDDD69DA1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9256" y="2010274"/>
                  <a:ext cx="2617351" cy="1474450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A99040-B860-124D-BA63-0C7BA101FB9B}"/>
                    </a:ext>
                  </a:extLst>
                </p:cNvPr>
                <p:cNvSpPr txBox="1"/>
                <p:nvPr/>
              </p:nvSpPr>
              <p:spPr>
                <a:xfrm>
                  <a:off x="9439337" y="1515467"/>
                  <a:ext cx="175945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bg1"/>
                      </a:solidFill>
                      <a:latin typeface="CiscoSans" panose="020B0503020201020303" pitchFamily="34" charset="0"/>
                    </a:rPr>
                    <a:t>ServiceNow</a:t>
                  </a:r>
                </a:p>
              </p:txBody>
            </p:sp>
          </p:grp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61C8C37-95DB-3046-9438-16006A0F03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28402" y="2856782"/>
                <a:ext cx="2017028" cy="1631940"/>
              </a:xfrm>
              <a:prstGeom prst="straightConnector1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8F22DA-1B51-4744-AB71-61E27F511593}"/>
                </a:ext>
              </a:extLst>
            </p:cNvPr>
            <p:cNvSpPr/>
            <p:nvPr/>
          </p:nvSpPr>
          <p:spPr>
            <a:xfrm>
              <a:off x="7279249" y="3492713"/>
              <a:ext cx="1096881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Create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Incident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7111F6-A3BF-D646-9A37-321757CE2183}"/>
              </a:ext>
            </a:extLst>
          </p:cNvPr>
          <p:cNvGrpSpPr/>
          <p:nvPr/>
        </p:nvGrpSpPr>
        <p:grpSpPr>
          <a:xfrm>
            <a:off x="4651480" y="1959031"/>
            <a:ext cx="1428189" cy="1124009"/>
            <a:chOff x="6201973" y="2612042"/>
            <a:chExt cx="1904251" cy="1498678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2C5B-8413-0A4A-824B-0EA22BF12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4370" y="2612042"/>
              <a:ext cx="1791854" cy="1498678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4F14F47-B1DF-B349-AE77-B9B08A03FDE1}"/>
                </a:ext>
              </a:extLst>
            </p:cNvPr>
            <p:cNvSpPr/>
            <p:nvPr/>
          </p:nvSpPr>
          <p:spPr>
            <a:xfrm>
              <a:off x="6201973" y="2716971"/>
              <a:ext cx="1096881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Update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Incident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9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FDDC7E-D415-FB4F-A13A-672A23AFC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321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BC42D-D7D8-804B-A0EC-AE0BC8D2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ServiceNow to Webex Teams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A1912-84FC-CA42-8528-8384D5BD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81" y="1521151"/>
            <a:ext cx="6340638" cy="321497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E8AE7-7061-2A44-A684-2DA7B0388CB2}"/>
              </a:ext>
            </a:extLst>
          </p:cNvPr>
          <p:cNvSpPr txBox="1"/>
          <p:nvPr/>
        </p:nvSpPr>
        <p:spPr>
          <a:xfrm>
            <a:off x="1107516" y="1092135"/>
            <a:ext cx="692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https://apphub.webex.com/categories/all/bots/servicenow-3117</a:t>
            </a:r>
          </a:p>
        </p:txBody>
      </p:sp>
    </p:spTree>
    <p:extLst>
      <p:ext uri="{BB962C8B-B14F-4D97-AF65-F5344CB8AC3E}">
        <p14:creationId xmlns:p14="http://schemas.microsoft.com/office/powerpoint/2010/main" val="5593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C12A-581F-C147-9085-9F11367B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PubNub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327E2-E952-1545-A6AE-84963AFB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36" y="1242905"/>
            <a:ext cx="3147961" cy="3682834"/>
          </a:xfrm>
        </p:spPr>
        <p:txBody>
          <a:bodyPr>
            <a:normAutofit/>
          </a:bodyPr>
          <a:lstStyle/>
          <a:p>
            <a:r>
              <a:rPr lang="en-US" sz="1800" dirty="0"/>
              <a:t>Real time messaging platform</a:t>
            </a:r>
          </a:p>
          <a:p>
            <a:r>
              <a:rPr lang="en-US" sz="1800" dirty="0"/>
              <a:t>250ms latency worldwide.</a:t>
            </a:r>
          </a:p>
          <a:p>
            <a:r>
              <a:rPr lang="en-US" sz="1800" dirty="0"/>
              <a:t>Device establishes secure tunnel to PubNub, encryption</a:t>
            </a:r>
          </a:p>
          <a:p>
            <a:r>
              <a:rPr lang="en-US" sz="1800" dirty="0"/>
              <a:t>Presence</a:t>
            </a:r>
          </a:p>
          <a:p>
            <a:r>
              <a:rPr lang="en-US" sz="1800" dirty="0"/>
              <a:t>Great SDKs</a:t>
            </a:r>
          </a:p>
          <a:p>
            <a:r>
              <a:rPr lang="en-US" sz="1800" dirty="0"/>
              <a:t>Try it free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3F5F2-E2DC-8F45-8989-41065199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1158112"/>
            <a:ext cx="5442128" cy="37676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629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BC42D-D7D8-804B-A0EC-AE0BC8D2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ServiceNow to PubNub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FBC596-E22C-4D4F-AB3D-A4C078ED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93" y="1439432"/>
            <a:ext cx="3414607" cy="226463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Define a business rule to execute when new or updated incidents</a:t>
            </a:r>
          </a:p>
          <a:p>
            <a:r>
              <a:rPr lang="en-US" sz="2000" dirty="0"/>
              <a:t>Will publish message to ServiceNow</a:t>
            </a:r>
          </a:p>
          <a:p>
            <a:r>
              <a:rPr lang="en-US" sz="2000" dirty="0"/>
              <a:t>Messages structure defined by my application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FA0A5-CDCE-444A-85E9-89A0ACFD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557" y="1170774"/>
            <a:ext cx="5151450" cy="376674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19D1FC-5875-1C46-9164-69347AE93D91}"/>
              </a:ext>
            </a:extLst>
          </p:cNvPr>
          <p:cNvSpPr txBox="1"/>
          <p:nvPr/>
        </p:nvSpPr>
        <p:spPr>
          <a:xfrm>
            <a:off x="242993" y="3822679"/>
            <a:ext cx="3433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Credits: Integration written by: </a:t>
            </a:r>
          </a:p>
          <a:p>
            <a:r>
              <a:rPr lang="en-US" sz="1600" dirty="0"/>
              <a:t>Pete Johnson and Vallard Bernicosa</a:t>
            </a:r>
          </a:p>
        </p:txBody>
      </p:sp>
    </p:spTree>
    <p:extLst>
      <p:ext uri="{BB962C8B-B14F-4D97-AF65-F5344CB8AC3E}">
        <p14:creationId xmlns:p14="http://schemas.microsoft.com/office/powerpoint/2010/main" val="48574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6DD2-E50A-934A-85E7-6EBA1E76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Guest Shell Listener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274E-070A-4747-A0A7-743AF8DBB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544" y="1075421"/>
            <a:ext cx="7382256" cy="3862100"/>
          </a:xfr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[guestshell@guestshell ~]$ </a:t>
            </a:r>
            <a:r>
              <a:rPr lang="en-US" sz="1050" b="1" dirty="0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  <a:cs typeface="Consolas" panose="020B0609020204030204" pitchFamily="49" charset="0"/>
              </a:rPr>
              <a:t>cd /bootflash/Create_2019/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[guestshell@guestshell Create_2019]$ </a:t>
            </a:r>
            <a:r>
              <a:rPr lang="en-US" sz="1050" b="1" dirty="0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  <a:cs typeface="Consolas" panose="020B0609020204030204" pitchFamily="49" charset="0"/>
              </a:rPr>
              <a:t>python subscriber_listener.py</a:t>
            </a:r>
            <a:r>
              <a:rPr lang="en-US" sz="1050" b="1" dirty="0">
                <a:latin typeface="Courier" pitchFamily="2" charset="0"/>
                <a:cs typeface="Consolas" panose="020B0609020204030204" pitchFamily="49" charset="0"/>
              </a:rPr>
              <a:t> </a:t>
            </a:r>
            <a:endParaRPr lang="en-US" sz="1050" dirty="0">
              <a:latin typeface="Courier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The device hostname: PDX-RN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Subscriber connected successfully</a:t>
            </a:r>
          </a:p>
          <a:p>
            <a:pPr marL="0" indent="0">
              <a:buNone/>
            </a:pPr>
            <a:endParaRPr lang="en-US" sz="1050" dirty="0">
              <a:latin typeface="Courier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New message received: 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   "source_uuid" : "Snow_to_PubNub" , 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   "device" : "PDX-RN" , 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   "incident" : "INC0010941" , 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   "commands" : "show ip eigrp neigh" , 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   "command_type" : "exec"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050" dirty="0">
              <a:latin typeface="Courier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Exec command received: show ip eigrp neigh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EIGRP-IPv4 Neighbors for AS(11)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H   Address                 Interface              Hold Uptime   SRTT   RTO  Q  Seq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                                                  (sec)         (ms)       Cnt Num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0   11.11.11.2              vl11                     14 1w4d        1   100  0  2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Command result:  Successful</a:t>
            </a:r>
          </a:p>
        </p:txBody>
      </p:sp>
    </p:spTree>
    <p:extLst>
      <p:ext uri="{BB962C8B-B14F-4D97-AF65-F5344CB8AC3E}">
        <p14:creationId xmlns:p14="http://schemas.microsoft.com/office/powerpoint/2010/main" val="394370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202C-5998-8943-866D-C0A14C31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ServiceNow Message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DE7D6-0D39-3A43-A525-AAC655EB3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6120"/>
            <a:ext cx="3260077" cy="715021"/>
          </a:xfr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device: PDX-RN</a:t>
            </a:r>
          </a:p>
          <a:p>
            <a:pPr marL="0" indent="0">
              <a:buNone/>
            </a:pPr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config_type: exec</a:t>
            </a:r>
          </a:p>
          <a:p>
            <a:pPr marL="0" indent="0">
              <a:buNone/>
            </a:pPr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commands: </a:t>
            </a:r>
            <a:r>
              <a:rPr lang="fr" sz="1000" dirty="0">
                <a:latin typeface="Courier" pitchFamily="2" charset="0"/>
              </a:rPr>
              <a:t>show ip eigrp neigh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1DA1D0-27AD-4544-A407-3A4F4B87210F}"/>
              </a:ext>
            </a:extLst>
          </p:cNvPr>
          <p:cNvCxnSpPr>
            <a:cxnSpLocks/>
          </p:cNvCxnSpPr>
          <p:nvPr/>
        </p:nvCxnSpPr>
        <p:spPr>
          <a:xfrm>
            <a:off x="3950919" y="2176891"/>
            <a:ext cx="966295" cy="314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F38A80-1C46-5F4E-8D0F-1AB56FD922E5}"/>
              </a:ext>
            </a:extLst>
          </p:cNvPr>
          <p:cNvSpPr/>
          <p:nvPr/>
        </p:nvSpPr>
        <p:spPr>
          <a:xfrm>
            <a:off x="457200" y="2828165"/>
            <a:ext cx="3985060" cy="553998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device: PDX-9300</a:t>
            </a:r>
          </a:p>
          <a:p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config_type: config</a:t>
            </a:r>
          </a:p>
          <a:p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commands: </a:t>
            </a:r>
            <a:r>
              <a:rPr lang="fr" sz="1000" dirty="0">
                <a:latin typeface="Courier" pitchFamily="2" charset="0"/>
              </a:rPr>
              <a:t>interface Loopback111 ! </a:t>
            </a:r>
            <a:r>
              <a:rPr lang="en-US" sz="1000" dirty="0">
                <a:latin typeface="Courier" pitchFamily="2" charset="0"/>
              </a:rPr>
              <a:t>no shut</a:t>
            </a:r>
            <a:endParaRPr lang="fr" sz="10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BA58C-B39A-5049-8ECB-638435E86C4A}"/>
              </a:ext>
            </a:extLst>
          </p:cNvPr>
          <p:cNvSpPr txBox="1"/>
          <p:nvPr/>
        </p:nvSpPr>
        <p:spPr>
          <a:xfrm>
            <a:off x="5063590" y="1776120"/>
            <a:ext cx="3416320" cy="178510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" pitchFamily="2" charset="0"/>
              </a:rPr>
              <a:t>New message received: </a:t>
            </a:r>
          </a:p>
          <a:p>
            <a:r>
              <a:rPr lang="en-US" sz="1000" dirty="0">
                <a:latin typeface="Courier" pitchFamily="2" charset="0"/>
              </a:rPr>
              <a:t>{</a:t>
            </a:r>
          </a:p>
          <a:p>
            <a:r>
              <a:rPr lang="en-US" sz="1000" dirty="0">
                <a:latin typeface="Courier" pitchFamily="2" charset="0"/>
              </a:rPr>
              <a:t>    "source_uuid" : "Snow_to_PubNub" , </a:t>
            </a:r>
          </a:p>
          <a:p>
            <a:r>
              <a:rPr lang="en-US" sz="1000" dirty="0">
                <a:latin typeface="Courier" pitchFamily="2" charset="0"/>
              </a:rPr>
              <a:t>    "device" : "PDX-RN" , </a:t>
            </a:r>
          </a:p>
          <a:p>
            <a:r>
              <a:rPr lang="en-US" sz="1000" dirty="0">
                <a:latin typeface="Courier" pitchFamily="2" charset="0"/>
              </a:rPr>
              <a:t>    "incident" : "INC0010941" , </a:t>
            </a:r>
          </a:p>
          <a:p>
            <a:r>
              <a:rPr lang="en-US" sz="1000" dirty="0">
                <a:latin typeface="Courier" pitchFamily="2" charset="0"/>
              </a:rPr>
              <a:t>    "commands" : "show ip eigrp neigh" , </a:t>
            </a:r>
          </a:p>
          <a:p>
            <a:r>
              <a:rPr lang="en-US" sz="1000" dirty="0">
                <a:latin typeface="Courier" pitchFamily="2" charset="0"/>
              </a:rPr>
              <a:t>    "command_type" : "exec"</a:t>
            </a:r>
          </a:p>
          <a:p>
            <a:r>
              <a:rPr lang="en-US" sz="1000" dirty="0">
                <a:latin typeface="Courier" pitchFamily="2" charset="0"/>
              </a:rPr>
              <a:t>}</a:t>
            </a:r>
          </a:p>
          <a:p>
            <a:br>
              <a:rPr lang="en-US" sz="1000" dirty="0">
                <a:latin typeface="Courier" pitchFamily="2" charset="0"/>
              </a:rPr>
            </a:br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Exec command received: show ip eigrp neigh</a:t>
            </a:r>
          </a:p>
        </p:txBody>
      </p:sp>
    </p:spTree>
    <p:extLst>
      <p:ext uri="{BB962C8B-B14F-4D97-AF65-F5344CB8AC3E}">
        <p14:creationId xmlns:p14="http://schemas.microsoft.com/office/powerpoint/2010/main" val="58253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A2DED66-88A5-4444-921A-F6B46DE8008E}"/>
              </a:ext>
            </a:extLst>
          </p:cNvPr>
          <p:cNvGrpSpPr/>
          <p:nvPr/>
        </p:nvGrpSpPr>
        <p:grpSpPr>
          <a:xfrm>
            <a:off x="3120376" y="2561580"/>
            <a:ext cx="1739579" cy="1048480"/>
            <a:chOff x="5500487" y="527771"/>
            <a:chExt cx="2319439" cy="139797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492B10-71D2-004B-B3B6-E3FAEBF1B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177" y="1025576"/>
              <a:ext cx="1753621" cy="9001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73C9D3-5B0F-3B4F-9C98-6B78A30656D3}"/>
                </a:ext>
              </a:extLst>
            </p:cNvPr>
            <p:cNvSpPr txBox="1"/>
            <p:nvPr/>
          </p:nvSpPr>
          <p:spPr>
            <a:xfrm>
              <a:off x="5500487" y="527771"/>
              <a:ext cx="231943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WhatsOp App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BD26C9-A8CF-7E45-8D91-D67AA61BBF9B}"/>
              </a:ext>
            </a:extLst>
          </p:cNvPr>
          <p:cNvGrpSpPr/>
          <p:nvPr/>
        </p:nvGrpSpPr>
        <p:grpSpPr>
          <a:xfrm>
            <a:off x="432387" y="1594963"/>
            <a:ext cx="2796095" cy="1627616"/>
            <a:chOff x="865650" y="1202294"/>
            <a:chExt cx="3728127" cy="217015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78DD7C1-4CEB-1E44-A0FF-F495C7A968AE}"/>
                </a:ext>
              </a:extLst>
            </p:cNvPr>
            <p:cNvGrpSpPr/>
            <p:nvPr/>
          </p:nvGrpSpPr>
          <p:grpSpPr>
            <a:xfrm>
              <a:off x="865650" y="1202294"/>
              <a:ext cx="2346987" cy="1984103"/>
              <a:chOff x="865650" y="1202294"/>
              <a:chExt cx="2346987" cy="198410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206F67A-1B71-D547-AE89-D88A6A11A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650" y="1687719"/>
                <a:ext cx="2346987" cy="14986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5B2E10-2BEA-5646-8727-B3581E8107A3}"/>
                  </a:ext>
                </a:extLst>
              </p:cNvPr>
              <p:cNvSpPr txBox="1"/>
              <p:nvPr/>
            </p:nvSpPr>
            <p:spPr>
              <a:xfrm>
                <a:off x="1190994" y="1202294"/>
                <a:ext cx="1712435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DNA Center</a:t>
                </a:r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56D5E27-4D69-CF40-B871-CB356CA98D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1736" y="2573925"/>
              <a:ext cx="1222041" cy="798523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BC51C9-C38E-BA49-893E-6DBE04044B2F}"/>
              </a:ext>
            </a:extLst>
          </p:cNvPr>
          <p:cNvGrpSpPr/>
          <p:nvPr/>
        </p:nvGrpSpPr>
        <p:grpSpPr>
          <a:xfrm>
            <a:off x="2955106" y="3637163"/>
            <a:ext cx="2785205" cy="1005729"/>
            <a:chOff x="1355834" y="4983157"/>
            <a:chExt cx="3713606" cy="1340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7FEE71-6793-144A-96AA-75349FB1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5834" y="5244662"/>
              <a:ext cx="3713606" cy="618504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0422861-FECF-4F46-95E9-B8A0E0378130}"/>
                </a:ext>
              </a:extLst>
            </p:cNvPr>
            <p:cNvSpPr/>
            <p:nvPr/>
          </p:nvSpPr>
          <p:spPr>
            <a:xfrm>
              <a:off x="1639834" y="4983157"/>
              <a:ext cx="2246997" cy="450730"/>
            </a:xfrm>
            <a:prstGeom prst="roundRect">
              <a:avLst>
                <a:gd name="adj" fmla="val 5374"/>
              </a:avLst>
            </a:prstGeom>
            <a:solidFill>
              <a:srgbClr val="6EBE4A"/>
            </a:solidFill>
            <a:ln w="127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1" tIns="25716" rIns="51431" bIns="25716" anchor="ctr"/>
            <a:lstStyle/>
            <a:p>
              <a:pPr algn="ctr" defTabSz="25714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b="1" kern="0" dirty="0">
                  <a:solidFill>
                    <a:schemeClr val="bg1"/>
                  </a:solidFill>
                  <a:effectLst>
                    <a:outerShdw blurRad="50800" dist="12700" dir="5400000" algn="ctr" rotWithShape="0">
                      <a:srgbClr val="000000">
                        <a:alpha val="30000"/>
                      </a:srgbClr>
                    </a:outerShdw>
                  </a:effectLst>
                  <a:latin typeface="CiscoSansTT ExtraLight"/>
                </a:rPr>
                <a:t>Guest Shell</a:t>
              </a:r>
              <a:endParaRPr lang="en-US" sz="825" b="1" kern="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iscoSansTT ExtraLigh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D1A7A4-D4D0-2941-9F70-63B2F02B3D70}"/>
                </a:ext>
              </a:extLst>
            </p:cNvPr>
            <p:cNvSpPr txBox="1"/>
            <p:nvPr/>
          </p:nvSpPr>
          <p:spPr>
            <a:xfrm>
              <a:off x="1550965" y="5893243"/>
              <a:ext cx="33816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Open IOS XE, Guest Shell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FA99040-B860-124D-BA63-0C7BA101FB9B}"/>
              </a:ext>
            </a:extLst>
          </p:cNvPr>
          <p:cNvSpPr txBox="1"/>
          <p:nvPr/>
        </p:nvSpPr>
        <p:spPr>
          <a:xfrm>
            <a:off x="5189099" y="1260230"/>
            <a:ext cx="1781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iscoSans" panose="020B0503020201020303" pitchFamily="34" charset="0"/>
              </a:rPr>
              <a:t>ITSM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70A3CC-AB95-E140-ABE7-6A6C411DF9A0}"/>
              </a:ext>
            </a:extLst>
          </p:cNvPr>
          <p:cNvGrpSpPr/>
          <p:nvPr/>
        </p:nvGrpSpPr>
        <p:grpSpPr>
          <a:xfrm>
            <a:off x="6824474" y="1768719"/>
            <a:ext cx="1860894" cy="1215798"/>
            <a:chOff x="9469703" y="1580733"/>
            <a:chExt cx="2481192" cy="16210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E1BA1B2-0030-5649-99BE-F9F556D7D4EF}"/>
                </a:ext>
              </a:extLst>
            </p:cNvPr>
            <p:cNvSpPr txBox="1"/>
            <p:nvPr/>
          </p:nvSpPr>
          <p:spPr>
            <a:xfrm>
              <a:off x="9567336" y="2770909"/>
              <a:ext cx="23835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Any Notifications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4ACB69-33B9-4C4D-BD83-C557AB731E3F}"/>
                </a:ext>
              </a:extLst>
            </p:cNvPr>
            <p:cNvCxnSpPr>
              <a:cxnSpLocks/>
            </p:cNvCxnSpPr>
            <p:nvPr/>
          </p:nvCxnSpPr>
          <p:spPr>
            <a:xfrm>
              <a:off x="9469703" y="1580733"/>
              <a:ext cx="988059" cy="1031586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651266C-6E32-E64A-9E44-022BD727EE87}"/>
              </a:ext>
            </a:extLst>
          </p:cNvPr>
          <p:cNvGrpSpPr/>
          <p:nvPr/>
        </p:nvGrpSpPr>
        <p:grpSpPr>
          <a:xfrm>
            <a:off x="1165359" y="3428999"/>
            <a:ext cx="2063122" cy="840255"/>
            <a:chOff x="6063474" y="4707597"/>
            <a:chExt cx="2750830" cy="112034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148DBE-90B2-C44F-84FC-38E7A5CB50BD}"/>
                </a:ext>
              </a:extLst>
            </p:cNvPr>
            <p:cNvSpPr txBox="1"/>
            <p:nvPr/>
          </p:nvSpPr>
          <p:spPr>
            <a:xfrm>
              <a:off x="6063474" y="5089274"/>
              <a:ext cx="15286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Enterprise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SVC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81CDEF5-ACFA-0345-A443-12952A080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2668" y="4707597"/>
              <a:ext cx="1451636" cy="381677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BAF696-5E9D-BE44-B092-D551A051ABA9}"/>
              </a:ext>
            </a:extLst>
          </p:cNvPr>
          <p:cNvCxnSpPr>
            <a:cxnSpLocks/>
          </p:cNvCxnSpPr>
          <p:nvPr/>
        </p:nvCxnSpPr>
        <p:spPr>
          <a:xfrm flipH="1" flipV="1">
            <a:off x="3469944" y="1828835"/>
            <a:ext cx="283993" cy="71357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780338-811A-5141-A12B-0EF3F8444451}"/>
              </a:ext>
            </a:extLst>
          </p:cNvPr>
          <p:cNvSpPr txBox="1"/>
          <p:nvPr/>
        </p:nvSpPr>
        <p:spPr>
          <a:xfrm>
            <a:off x="3122309" y="4547799"/>
            <a:ext cx="24272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Routers, Switches, Wireless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NX OS, IOS XR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953DB2-68A6-5548-AD8D-57D437B7CA69}"/>
              </a:ext>
            </a:extLst>
          </p:cNvPr>
          <p:cNvGrpSpPr/>
          <p:nvPr/>
        </p:nvGrpSpPr>
        <p:grpSpPr>
          <a:xfrm>
            <a:off x="2747333" y="1006972"/>
            <a:ext cx="2780763" cy="784830"/>
            <a:chOff x="3995825" y="1622697"/>
            <a:chExt cx="3707684" cy="1046439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1CE6B2B-13EC-C142-B17F-F07973B2BC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97194" y="2022808"/>
              <a:ext cx="2006315" cy="137621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CFF555-0971-9E4B-B0BA-2A1EAA693E42}"/>
                </a:ext>
              </a:extLst>
            </p:cNvPr>
            <p:cNvSpPr/>
            <p:nvPr/>
          </p:nvSpPr>
          <p:spPr>
            <a:xfrm>
              <a:off x="3995825" y="1622697"/>
              <a:ext cx="1603431" cy="1046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Pub/Sub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Messaging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Platform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1612C5B-8413-0A4A-824B-0EA22BF129F9}"/>
              </a:ext>
            </a:extLst>
          </p:cNvPr>
          <p:cNvCxnSpPr>
            <a:cxnSpLocks/>
          </p:cNvCxnSpPr>
          <p:nvPr/>
        </p:nvCxnSpPr>
        <p:spPr>
          <a:xfrm flipV="1">
            <a:off x="4774750" y="1860967"/>
            <a:ext cx="1149686" cy="1282916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4F14F47-B1DF-B349-AE77-B9B08A03FDE1}"/>
              </a:ext>
            </a:extLst>
          </p:cNvPr>
          <p:cNvSpPr/>
          <p:nvPr/>
        </p:nvSpPr>
        <p:spPr>
          <a:xfrm>
            <a:off x="5376098" y="2442630"/>
            <a:ext cx="822661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Create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Update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Incident</a:t>
            </a:r>
            <a:endParaRPr lang="en-US" sz="1350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8DAC8-3AF0-9A4F-AF29-BECCC8050E2D}"/>
              </a:ext>
            </a:extLst>
          </p:cNvPr>
          <p:cNvGrpSpPr/>
          <p:nvPr/>
        </p:nvGrpSpPr>
        <p:grpSpPr>
          <a:xfrm>
            <a:off x="6703901" y="638400"/>
            <a:ext cx="1763909" cy="621830"/>
            <a:chOff x="9146021" y="1033148"/>
            <a:chExt cx="2351878" cy="829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F2A818-C2DB-2349-9FBC-65BE1B19FBFD}"/>
                </a:ext>
              </a:extLst>
            </p:cNvPr>
            <p:cNvSpPr txBox="1"/>
            <p:nvPr/>
          </p:nvSpPr>
          <p:spPr>
            <a:xfrm>
              <a:off x="10542082" y="1033148"/>
              <a:ext cx="955817" cy="738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Cisco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TAC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3BA2B6-7D94-CA43-9388-237916DA0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6021" y="1285783"/>
              <a:ext cx="1312809" cy="576471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E074335-7682-014B-9820-77CF84BA8C5F}"/>
              </a:ext>
            </a:extLst>
          </p:cNvPr>
          <p:cNvSpPr/>
          <p:nvPr/>
        </p:nvSpPr>
        <p:spPr>
          <a:xfrm>
            <a:off x="6703900" y="2967844"/>
            <a:ext cx="236107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  <a:latin typeface="CiscoSans" panose="020B0503020201020303" pitchFamily="34" charset="0"/>
              </a:rPr>
              <a:t>Webex Teams</a:t>
            </a:r>
          </a:p>
          <a:p>
            <a:pPr algn="ctr"/>
            <a:r>
              <a:rPr lang="en-US" sz="1350" b="1" dirty="0">
                <a:solidFill>
                  <a:schemeClr val="bg1"/>
                </a:solidFill>
                <a:latin typeface="CiscoSans" panose="020B0503020201020303" pitchFamily="34" charset="0"/>
              </a:rPr>
              <a:t>IM/Chat</a:t>
            </a:r>
          </a:p>
          <a:p>
            <a:pPr algn="ctr"/>
            <a:r>
              <a:rPr lang="en-US" sz="1350" b="1" dirty="0">
                <a:solidFill>
                  <a:schemeClr val="bg1"/>
                </a:solidFill>
                <a:latin typeface="CiscoSans" panose="020B0503020201020303" pitchFamily="34" charset="0"/>
              </a:rPr>
              <a:t>Alexa</a:t>
            </a:r>
          </a:p>
        </p:txBody>
      </p:sp>
    </p:spTree>
    <p:extLst>
      <p:ext uri="{BB962C8B-B14F-4D97-AF65-F5344CB8AC3E}">
        <p14:creationId xmlns:p14="http://schemas.microsoft.com/office/powerpoint/2010/main" val="102197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3137D0-2A46-8A4E-8F1F-8821B1CA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087" y="1724954"/>
            <a:ext cx="3901252" cy="194138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385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7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2"/>
                </a:solidFill>
              </a:rPr>
              <a:t>DevNet account – you have this or use your CCO account</a:t>
            </a:r>
          </a:p>
          <a:p>
            <a:r>
              <a:rPr lang="en-US" dirty="0">
                <a:solidFill>
                  <a:schemeClr val="tx2"/>
                </a:solidFill>
              </a:rPr>
              <a:t>GitHub account – </a:t>
            </a:r>
            <a:r>
              <a:rPr lang="en-US" dirty="0">
                <a:solidFill>
                  <a:schemeClr val="tx2"/>
                </a:solidFill>
                <a:hlinkClick r:id="rId3"/>
              </a:rPr>
              <a:t>http://github.com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ServiceNow developer account (optional)</a:t>
            </a:r>
          </a:p>
          <a:p>
            <a:r>
              <a:rPr lang="en-US" dirty="0">
                <a:solidFill>
                  <a:schemeClr val="tx2"/>
                </a:solidFill>
              </a:rPr>
              <a:t>DevNet CSR1000V sandbox –reserved and pre-provisioned for you: </a:t>
            </a:r>
            <a:r>
              <a:rPr lang="en-US" dirty="0">
                <a:solidFill>
                  <a:schemeClr val="tx2"/>
                </a:solidFill>
                <a:hlinkClick r:id="rId4"/>
              </a:rPr>
              <a:t>https://developer.cisco.com/site/sandbox/</a:t>
            </a:r>
            <a:r>
              <a:rPr lang="en-US" dirty="0">
                <a:solidFill>
                  <a:schemeClr val="tx2"/>
                </a:solidFill>
              </a:rPr>
              <a:t> - </a:t>
            </a:r>
          </a:p>
          <a:p>
            <a:pPr marL="400050" lvl="1" indent="0">
              <a:buNone/>
            </a:pPr>
            <a:r>
              <a:rPr lang="en-US" dirty="0">
                <a:solidFill>
                  <a:schemeClr val="tx2"/>
                </a:solidFill>
              </a:rPr>
              <a:t>IOS XE Programmability NETCONF-RESTCONF-YANG</a:t>
            </a:r>
          </a:p>
        </p:txBody>
      </p:sp>
    </p:spTree>
    <p:extLst>
      <p:ext uri="{BB962C8B-B14F-4D97-AF65-F5344CB8AC3E}">
        <p14:creationId xmlns:p14="http://schemas.microsoft.com/office/powerpoint/2010/main" val="69072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Presentation and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1D903-52AD-8E43-8CDD-26D149D7D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01" y="1572038"/>
            <a:ext cx="4998556" cy="336377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C630222-4DB7-0542-8BD3-24ACF5BE555B}"/>
              </a:ext>
            </a:extLst>
          </p:cNvPr>
          <p:cNvSpPr txBox="1">
            <a:spLocks/>
          </p:cNvSpPr>
          <p:nvPr/>
        </p:nvSpPr>
        <p:spPr>
          <a:xfrm>
            <a:off x="774071" y="1063229"/>
            <a:ext cx="7500796" cy="82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>
                <a:hlinkClick r:id="rId3"/>
              </a:rPr>
              <a:t>https://github.com/zapodeanu/Create_2019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7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19649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29231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ea typeface="+mj-ea"/>
              </a:rPr>
              <a:t>Acronym Decoder / Technical Terms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355835"/>
            <a:ext cx="8446168" cy="3216166"/>
          </a:xfrm>
        </p:spPr>
        <p:txBody>
          <a:bodyPr>
            <a:noAutofit/>
          </a:bodyPr>
          <a:lstStyle/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GS - Guest Shell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IOx - Virtualization Manager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DNS - Domain Name System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sudo - Super User Do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PIP - Tool for installing and managing Python packages (Pip Installs Packages)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YUM - (Yellowdog Updater Modified) open source package management tool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CentOS - Linux distribution derived from RHEL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Bash - Bourne Again Shell, Linux standard shell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PNP - Plug and Play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CAF - Cisco Application Hosting Framework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ZTP - Zero Touch Provisioning</a:t>
            </a: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 flipH="1">
            <a:off x="1227151" y="3714750"/>
            <a:ext cx="69342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3025" tIns="36512" rIns="73025" bIns="36512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vNet Create">
  <a:themeElements>
    <a:clrScheme name="DevNet Create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92E8A"/>
      </a:accent1>
      <a:accent2>
        <a:srgbClr val="4DC1B8"/>
      </a:accent2>
      <a:accent3>
        <a:srgbClr val="F15C5B"/>
      </a:accent3>
      <a:accent4>
        <a:srgbClr val="0D6F97"/>
      </a:accent4>
      <a:accent5>
        <a:srgbClr val="F3981F"/>
      </a:accent5>
      <a:accent6>
        <a:srgbClr val="47C8F5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9650</TotalTime>
  <Words>3898</Words>
  <Application>Microsoft Macintosh PowerPoint</Application>
  <PresentationFormat>On-screen Show (16:9)</PresentationFormat>
  <Paragraphs>691</Paragraphs>
  <Slides>47</Slides>
  <Notes>21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CiscoSans</vt:lpstr>
      <vt:lpstr>CiscoSans ExtraLight</vt:lpstr>
      <vt:lpstr>CiscoSansTT ExtraLight</vt:lpstr>
      <vt:lpstr>CiscoSansTT Light</vt:lpstr>
      <vt:lpstr>Corbel</vt:lpstr>
      <vt:lpstr>Courier</vt:lpstr>
      <vt:lpstr>DevNet Create</vt:lpstr>
      <vt:lpstr>PowerPoint Presentation</vt:lpstr>
      <vt:lpstr>Gabriel Zapodeanu</vt:lpstr>
      <vt:lpstr>PowerPoint Presentation</vt:lpstr>
      <vt:lpstr>DEMO</vt:lpstr>
      <vt:lpstr>Workshop Requirements</vt:lpstr>
      <vt:lpstr>Session Presentation and Code</vt:lpstr>
      <vt:lpstr>PowerPoint Presentation</vt:lpstr>
      <vt:lpstr>PowerPoint Presentation</vt:lpstr>
      <vt:lpstr>Acronym Decoder / Technical Terms</vt:lpstr>
      <vt:lpstr>Guest Shell Application</vt:lpstr>
      <vt:lpstr>IOS XE Guest Shell Overview</vt:lpstr>
      <vt:lpstr>Configure IOx – Application Hosting Framework</vt:lpstr>
      <vt:lpstr>Guest Shell Networking</vt:lpstr>
      <vt:lpstr>Guest Shell Networking - continued</vt:lpstr>
      <vt:lpstr>Guest Shell Configuration</vt:lpstr>
      <vt:lpstr>Guest Shell Configuration - continued</vt:lpstr>
      <vt:lpstr>Guest Shell Troubleshooting</vt:lpstr>
      <vt:lpstr>Install Python Packages </vt:lpstr>
      <vt:lpstr>Install Git and Nano on Guest Shell</vt:lpstr>
      <vt:lpstr>Use Git to Transfer Files</vt:lpstr>
      <vt:lpstr>Guest Shell – Other Resources</vt:lpstr>
      <vt:lpstr>PowerPoint Presentation</vt:lpstr>
      <vt:lpstr>Python CLI Module</vt:lpstr>
      <vt:lpstr>Device Management from Guest Shell Using the Interactive Python Prompt</vt:lpstr>
      <vt:lpstr>NETCONF and RESTCONF</vt:lpstr>
      <vt:lpstr>Protocol Summary</vt:lpstr>
      <vt:lpstr>NETCONF and/or RESTCONF ?</vt:lpstr>
      <vt:lpstr>Python CLI or RESTCONF ?</vt:lpstr>
      <vt:lpstr>PowerPoint Presentation</vt:lpstr>
      <vt:lpstr>Edit and Save config.py</vt:lpstr>
      <vt:lpstr>Prepare to Execute Python Apps</vt:lpstr>
      <vt:lpstr>Python Scripts on Guest Shell</vt:lpstr>
      <vt:lpstr>ServiceNow Incident</vt:lpstr>
      <vt:lpstr>PowerPoint Presentation</vt:lpstr>
      <vt:lpstr>EEM Python Policies</vt:lpstr>
      <vt:lpstr>EEM Configuration</vt:lpstr>
      <vt:lpstr>PowerPoint Presentation</vt:lpstr>
      <vt:lpstr>Project WhatsOp - IOS XE Messaging Platform</vt:lpstr>
      <vt:lpstr>PowerPoint Presentation</vt:lpstr>
      <vt:lpstr>ServiceNow to Webex Teams</vt:lpstr>
      <vt:lpstr>PubNub</vt:lpstr>
      <vt:lpstr>ServiceNow to PubNub</vt:lpstr>
      <vt:lpstr>Start Guest Shell Listener</vt:lpstr>
      <vt:lpstr>ServiceNow Message Structure</vt:lpstr>
      <vt:lpstr>PowerPoint Presentation</vt:lpstr>
      <vt:lpstr>Thank you</vt:lpstr>
      <vt:lpstr>PowerPoint Presentation</vt:lpstr>
    </vt:vector>
  </TitlesOfParts>
  <Company>cisco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xueqing li</dc:creator>
  <cp:lastModifiedBy>Gabi Zapodeanu (gzapodea)</cp:lastModifiedBy>
  <cp:revision>192</cp:revision>
  <dcterms:created xsi:type="dcterms:W3CDTF">2017-04-11T18:51:10Z</dcterms:created>
  <dcterms:modified xsi:type="dcterms:W3CDTF">2019-04-24T17:41:16Z</dcterms:modified>
</cp:coreProperties>
</file>